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DEE8E_DFDE226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DEE97_CC43DDF8.xml" ContentType="application/vnd.ms-powerpoint.comments+xml"/>
  <Override PartName="/ppt/notesSlides/notesSlide17.xml" ContentType="application/vnd.openxmlformats-officedocument.presentationml.notesSlide+xml"/>
  <Override PartName="/ppt/comments/modernComment_7FFE57C8_82D816D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5" r:id="rId5"/>
    <p:sldId id="2147347632" r:id="rId6"/>
    <p:sldId id="2147348093" r:id="rId7"/>
    <p:sldId id="2147348099" r:id="rId8"/>
    <p:sldId id="2147375051" r:id="rId9"/>
    <p:sldId id="256" r:id="rId10"/>
    <p:sldId id="2147348106" r:id="rId11"/>
    <p:sldId id="2147375036" r:id="rId12"/>
    <p:sldId id="2147348110" r:id="rId13"/>
    <p:sldId id="2147348118" r:id="rId14"/>
    <p:sldId id="2147375037" r:id="rId15"/>
    <p:sldId id="2147375050" r:id="rId16"/>
    <p:sldId id="2147348111" r:id="rId17"/>
    <p:sldId id="2147375039" r:id="rId18"/>
    <p:sldId id="2147375049" r:id="rId19"/>
    <p:sldId id="2147375052" r:id="rId20"/>
    <p:sldId id="2147375040" r:id="rId21"/>
    <p:sldId id="2147348119" r:id="rId22"/>
    <p:sldId id="2147375048" r:id="rId23"/>
    <p:sldId id="2147348100" r:id="rId24"/>
    <p:sldId id="2147375047" r:id="rId25"/>
    <p:sldId id="2147375035" r:id="rId26"/>
    <p:sldId id="2147347916" r:id="rId27"/>
    <p:sldId id="21473476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740542-8713-7B6A-0DB6-AB10F424E3F4}" name="Laura Shannon Virgil" initials="LV" userId="S::laurav@ucr.edu::185b5703-0093-49a2-80a4-e356ca908332" providerId="AD"/>
  <p188:author id="{3AD1CA48-3613-5621-6003-1B37D99DFB5A}" name="Bobbi A McCracken" initials="BM" userId="S::bobbib@ucr.edu::dd8b4958-d19d-41c1-a1b5-80ebf7ce8fe2" providerId="AD"/>
  <p188:author id="{1F6EB3E6-86C6-15C5-C2B5-6FDFE084BA0E}" name="Newman, Colleen" initials="NC" userId="S::colnewman_deloitte.com#ext#@o365ucr.onmicrosoft.com::00a0fdcb-fcbc-469e-acc9-c849600266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bbi A McCracken" initials="BAM" lastIdx="11" clrIdx="0">
    <p:extLst>
      <p:ext uri="{19B8F6BF-5375-455C-9EA6-DF929625EA0E}">
        <p15:presenceInfo xmlns:p15="http://schemas.microsoft.com/office/powerpoint/2012/main" userId="S-1-5-21-3758570256-276891776-3938476879-33957" providerId="AD"/>
      </p:ext>
    </p:extLst>
  </p:cmAuthor>
  <p:cmAuthor id="2" name="Laura Shannon Virgil" initials="LSV" lastIdx="2" clrIdx="1">
    <p:extLst>
      <p:ext uri="{19B8F6BF-5375-455C-9EA6-DF929625EA0E}">
        <p15:presenceInfo xmlns:p15="http://schemas.microsoft.com/office/powerpoint/2012/main" userId="S-1-5-21-3758570256-276891776-3938476879-203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A6"/>
    <a:srgbClr val="D2A000"/>
    <a:srgbClr val="2C7EA5"/>
    <a:srgbClr val="199E9C"/>
    <a:srgbClr val="4472C4"/>
    <a:srgbClr val="FFC000"/>
    <a:srgbClr val="2F75B5"/>
    <a:srgbClr val="009CDE"/>
    <a:srgbClr val="333F5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3029D-B0D2-EC97-B40B-B42CE4A0B4AA}" v="2" dt="2022-11-15T17:47:35.543"/>
    <p1510:client id="{267819E5-5AB8-8CB1-4663-246060B49E17}" v="8" dt="2022-11-15T00:30:58.862"/>
    <p1510:client id="{2A211BFB-A6EE-3BD2-A8D7-054A24A8E6ED}" v="27" dt="2022-11-14T17:20:29.926"/>
    <p1510:client id="{63436A7A-B1C9-5B76-5E03-1A56CAC291CD}" v="30" dt="2022-11-14T22:15:15.596"/>
    <p1510:client id="{67F06402-5922-C1A3-8B6A-EF5C4C954F36}" v="59" dt="2022-11-14T21:02:24.928"/>
    <p1510:client id="{80531775-A0BF-4C0C-96A7-4AAE9B73ABDD}" v="34" dt="2022-11-14T21:20:09.865"/>
    <p1510:client id="{84A8986C-3FAD-95BE-5B73-0748304019D3}" v="24" dt="2022-11-15T17:57:52.895"/>
    <p1510:client id="{A34EDC1A-05BF-9FA0-A173-D42F77B85483}" v="146" dt="2022-11-15T00:09:46.329"/>
    <p1510:client id="{AA382660-BE61-4467-BEA1-F1E68A57D6B6}" v="347" dt="2022-11-15T00:38:59.885"/>
    <p1510:client id="{AA5CD023-433D-9A05-8E39-385C531C8D92}" v="89" dt="2022-11-15T17:56:35.999"/>
    <p1510:client id="{C444FA7E-30FF-BD9F-792E-471D69622ACB}" v="4" dt="2022-11-14T18:24:32.266"/>
    <p1510:client id="{F133047F-7625-16D8-C0A2-46F510291BFA}" v="2433" dt="2022-11-15T16:52:45.177"/>
    <p1510:client id="{F9FAB03C-CB25-5C97-DDFB-5936E2456250}" v="455" dt="2022-11-15T17:39:21.397"/>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omments/modernComment_7FFDEE8E_DFDE2265.xml><?xml version="1.0" encoding="utf-8"?>
<p188:cmLst xmlns:a="http://schemas.openxmlformats.org/drawingml/2006/main" xmlns:r="http://schemas.openxmlformats.org/officeDocument/2006/relationships" xmlns:p188="http://schemas.microsoft.com/office/powerpoint/2018/8/main">
  <p188:cm id="{F6713749-C92B-4F7B-859A-F82F5649742E}" authorId="{3AD1CA48-3613-5621-6003-1B37D99DFB5A}" status="resolved" created="2022-09-20T20:38:59.515" complete="100000">
    <pc:sldMkLst xmlns:pc="http://schemas.microsoft.com/office/powerpoint/2013/main/command">
      <pc:docMk/>
      <pc:sldMk cId="4260751993" sldId="2147348097"/>
    </pc:sldMkLst>
    <p188:txBody>
      <a:bodyPr/>
      <a:lstStyle/>
      <a:p>
        <a:r>
          <a:rPr lang="en-US"/>
          <a:t>Second bullet and third bullet--year should be 2023.  Should we state there will be a nomination process to test?  
Second bullet: Does SIT3 extend to March?</a:t>
        </a:r>
      </a:p>
    </p188:txBody>
  </p188:cm>
</p188:cmLst>
</file>

<file path=ppt/comments/modernComment_7FFDEE97_CC43DDF8.xml><?xml version="1.0" encoding="utf-8"?>
<p188:cmLst xmlns:a="http://schemas.openxmlformats.org/drawingml/2006/main" xmlns:r="http://schemas.openxmlformats.org/officeDocument/2006/relationships" xmlns:p188="http://schemas.microsoft.com/office/powerpoint/2018/8/main">
  <p188:cm id="{F6713749-C92B-4F7B-859A-F82F5649742E}" authorId="{3AD1CA48-3613-5621-6003-1B37D99DFB5A}" status="resolved" created="2022-09-20T20:38:59.515" complete="100000">
    <pc:sldMkLst xmlns:pc="http://schemas.microsoft.com/office/powerpoint/2013/main/command">
      <pc:docMk/>
      <pc:sldMk cId="4260751993" sldId="2147348097"/>
    </pc:sldMkLst>
    <p188:txBody>
      <a:bodyPr/>
      <a:lstStyle/>
      <a:p>
        <a:r>
          <a:rPr lang="en-US"/>
          <a:t>Second bullet and third bullet--year should be 2023.  Should we state there will be a nomination process to test?  
Second bullet: Does SIT3 extend to March?</a:t>
        </a:r>
      </a:p>
    </p188:txBody>
  </p188:cm>
</p188:cmLst>
</file>

<file path=ppt/comments/modernComment_7FFE57C8_82D816D1.xml><?xml version="1.0" encoding="utf-8"?>
<p188:cmLst xmlns:a="http://schemas.openxmlformats.org/drawingml/2006/main" xmlns:r="http://schemas.openxmlformats.org/officeDocument/2006/relationships" xmlns:p188="http://schemas.microsoft.com/office/powerpoint/2018/8/main">
  <p188:cm id="{F6713749-C92B-4F7B-859A-F82F5649742E}" authorId="{3AD1CA48-3613-5621-6003-1B37D99DFB5A}" status="resolved" created="2022-09-20T20:38:59.515" complete="100000">
    <pc:sldMkLst xmlns:pc="http://schemas.microsoft.com/office/powerpoint/2013/main/command">
      <pc:docMk/>
      <pc:sldMk cId="4260751993" sldId="2147348097"/>
    </pc:sldMkLst>
    <p188:txBody>
      <a:bodyPr/>
      <a:lstStyle/>
      <a:p>
        <a:r>
          <a:rPr lang="en-US"/>
          <a:t>Second bullet and third bullet--year should be 2023.  Should we state there will be a nomination process to test?  
Second bullet: Does SIT3 extend to March?</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F59CB-059D-4898-A95C-FCA8A17772E1}"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5F97A-B441-4C2F-A2EB-F55E4140AEC9}" type="slidenum">
              <a:rPr lang="en-US" smtClean="0"/>
              <a:t>‹#›</a:t>
            </a:fld>
            <a:endParaRPr lang="en-US"/>
          </a:p>
        </p:txBody>
      </p:sp>
    </p:spTree>
    <p:extLst>
      <p:ext uri="{BB962C8B-B14F-4D97-AF65-F5344CB8AC3E}">
        <p14:creationId xmlns:p14="http://schemas.microsoft.com/office/powerpoint/2010/main" val="2532243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Asirra</a:t>
            </a:r>
          </a:p>
          <a:p>
            <a:endParaRPr lang="en-US"/>
          </a:p>
        </p:txBody>
      </p:sp>
      <p:sp>
        <p:nvSpPr>
          <p:cNvPr id="4" name="Slide Number Placeholder 3"/>
          <p:cNvSpPr>
            <a:spLocks noGrp="1"/>
          </p:cNvSpPr>
          <p:nvPr>
            <p:ph type="sldNum" sz="quarter" idx="5"/>
          </p:nvPr>
        </p:nvSpPr>
        <p:spPr/>
        <p:txBody>
          <a:bodyPr/>
          <a:lstStyle/>
          <a:p>
            <a:fld id="{18B5F97A-B441-4C2F-A2EB-F55E4140AEC9}" type="slidenum">
              <a:rPr lang="en-US" smtClean="0"/>
              <a:t>1</a:t>
            </a:fld>
            <a:endParaRPr lang="en-US"/>
          </a:p>
        </p:txBody>
      </p:sp>
    </p:spTree>
    <p:extLst>
      <p:ext uri="{BB962C8B-B14F-4D97-AF65-F5344CB8AC3E}">
        <p14:creationId xmlns:p14="http://schemas.microsoft.com/office/powerpoint/2010/main" val="2244434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p:txBody>
      </p:sp>
      <p:sp>
        <p:nvSpPr>
          <p:cNvPr id="4" name="Slide Number Placeholder 3"/>
          <p:cNvSpPr>
            <a:spLocks noGrp="1"/>
          </p:cNvSpPr>
          <p:nvPr>
            <p:ph type="sldNum" sz="quarter" idx="5"/>
          </p:nvPr>
        </p:nvSpPr>
        <p:spPr/>
        <p:txBody>
          <a:bodyPr/>
          <a:lstStyle/>
          <a:p>
            <a:fld id="{18B5F97A-B441-4C2F-A2EB-F55E4140AEC9}" type="slidenum">
              <a:rPr lang="en-US" smtClean="0"/>
              <a:t>10</a:t>
            </a:fld>
            <a:endParaRPr lang="en-US"/>
          </a:p>
        </p:txBody>
      </p:sp>
    </p:spTree>
    <p:extLst>
      <p:ext uri="{BB962C8B-B14F-4D97-AF65-F5344CB8AC3E}">
        <p14:creationId xmlns:p14="http://schemas.microsoft.com/office/powerpoint/2010/main" val="125449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8B5F97A-B441-4C2F-A2EB-F55E4140AEC9}" type="slidenum">
              <a:rPr lang="en-US" smtClean="0"/>
              <a:t>11</a:t>
            </a:fld>
            <a:endParaRPr lang="en-US"/>
          </a:p>
        </p:txBody>
      </p:sp>
    </p:spTree>
    <p:extLst>
      <p:ext uri="{BB962C8B-B14F-4D97-AF65-F5344CB8AC3E}">
        <p14:creationId xmlns:p14="http://schemas.microsoft.com/office/powerpoint/2010/main" val="402863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Impact23 Sponsors and Steering Committee intentionally designed a program team focused on cross-campus collaboration, with a specific aim to ensure that the faculty voice had representation. At the inception of the program a </a:t>
            </a:r>
            <a:r>
              <a:rPr lang="en-US" b="1"/>
              <a:t>Faculty Advisory Workgroup</a:t>
            </a:r>
            <a:r>
              <a:rPr lang="en-US"/>
              <a:t> was established to advise the Impact23 Program, Steering Committee members have, and will continue to conduct </a:t>
            </a:r>
            <a:r>
              <a:rPr lang="en-US" b="1"/>
              <a:t>executive roadshows</a:t>
            </a:r>
            <a:r>
              <a:rPr lang="en-US"/>
              <a:t> to departments, and engage with the </a:t>
            </a:r>
            <a:r>
              <a:rPr lang="en-US" b="1"/>
              <a:t>Academic Senate.</a:t>
            </a:r>
            <a:endParaRPr lang="en-US"/>
          </a:p>
        </p:txBody>
      </p:sp>
      <p:sp>
        <p:nvSpPr>
          <p:cNvPr id="4" name="Slide Number Placeholder 3"/>
          <p:cNvSpPr>
            <a:spLocks noGrp="1"/>
          </p:cNvSpPr>
          <p:nvPr>
            <p:ph type="sldNum" sz="quarter" idx="5"/>
          </p:nvPr>
        </p:nvSpPr>
        <p:spPr/>
        <p:txBody>
          <a:bodyPr/>
          <a:lstStyle/>
          <a:p>
            <a:fld id="{18B5F97A-B441-4C2F-A2EB-F55E4140AEC9}" type="slidenum">
              <a:rPr lang="en-US" smtClean="0"/>
              <a:t>12</a:t>
            </a:fld>
            <a:endParaRPr lang="en-US"/>
          </a:p>
        </p:txBody>
      </p:sp>
    </p:spTree>
    <p:extLst>
      <p:ext uri="{BB962C8B-B14F-4D97-AF65-F5344CB8AC3E}">
        <p14:creationId xmlns:p14="http://schemas.microsoft.com/office/powerpoint/2010/main" val="1665789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Impact23 Sponsors and Steering Committee intentionally designed a program team focused on cross-campus collaboration, with a specific aim to ensure that the faculty voice had representation. At the inception of the program a </a:t>
            </a:r>
            <a:r>
              <a:rPr lang="en-US" b="1"/>
              <a:t>Faculty Advisory Workgroup</a:t>
            </a:r>
            <a:r>
              <a:rPr lang="en-US"/>
              <a:t> was established to advise the Impact23 Program, Steering Committee members have, and will continue to conduct </a:t>
            </a:r>
            <a:r>
              <a:rPr lang="en-US" b="1"/>
              <a:t>executive roadshows</a:t>
            </a:r>
            <a:r>
              <a:rPr lang="en-US"/>
              <a:t> to departments, and engage with the </a:t>
            </a:r>
            <a:r>
              <a:rPr lang="en-US" b="1"/>
              <a:t>Academic Senate.</a:t>
            </a:r>
            <a:endParaRPr lang="en-US"/>
          </a:p>
        </p:txBody>
      </p:sp>
      <p:sp>
        <p:nvSpPr>
          <p:cNvPr id="4" name="Slide Number Placeholder 3"/>
          <p:cNvSpPr>
            <a:spLocks noGrp="1"/>
          </p:cNvSpPr>
          <p:nvPr>
            <p:ph type="sldNum" sz="quarter" idx="5"/>
          </p:nvPr>
        </p:nvSpPr>
        <p:spPr/>
        <p:txBody>
          <a:bodyPr/>
          <a:lstStyle/>
          <a:p>
            <a:fld id="{18B5F97A-B441-4C2F-A2EB-F55E4140AEC9}" type="slidenum">
              <a:rPr lang="en-US" smtClean="0"/>
              <a:t>13</a:t>
            </a:fld>
            <a:endParaRPr lang="en-US"/>
          </a:p>
        </p:txBody>
      </p:sp>
    </p:spTree>
    <p:extLst>
      <p:ext uri="{BB962C8B-B14F-4D97-AF65-F5344CB8AC3E}">
        <p14:creationId xmlns:p14="http://schemas.microsoft.com/office/powerpoint/2010/main" val="341603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8B5F97A-B441-4C2F-A2EB-F55E4140AEC9}" type="slidenum">
              <a:rPr lang="en-US" smtClean="0"/>
              <a:t>14</a:t>
            </a:fld>
            <a:endParaRPr lang="en-US"/>
          </a:p>
        </p:txBody>
      </p:sp>
    </p:spTree>
    <p:extLst>
      <p:ext uri="{BB962C8B-B14F-4D97-AF65-F5344CB8AC3E}">
        <p14:creationId xmlns:p14="http://schemas.microsoft.com/office/powerpoint/2010/main" val="120201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8B5F97A-B441-4C2F-A2EB-F55E4140AEC9}" type="slidenum">
              <a:rPr lang="en-US" smtClean="0"/>
              <a:t>17</a:t>
            </a:fld>
            <a:endParaRPr lang="en-US"/>
          </a:p>
        </p:txBody>
      </p:sp>
    </p:spTree>
    <p:extLst>
      <p:ext uri="{BB962C8B-B14F-4D97-AF65-F5344CB8AC3E}">
        <p14:creationId xmlns:p14="http://schemas.microsoft.com/office/powerpoint/2010/main" val="1323803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p:txBody>
      </p:sp>
      <p:sp>
        <p:nvSpPr>
          <p:cNvPr id="4" name="Slide Number Placeholder 3"/>
          <p:cNvSpPr>
            <a:spLocks noGrp="1"/>
          </p:cNvSpPr>
          <p:nvPr>
            <p:ph type="sldNum" sz="quarter" idx="5"/>
          </p:nvPr>
        </p:nvSpPr>
        <p:spPr/>
        <p:txBody>
          <a:bodyPr/>
          <a:lstStyle/>
          <a:p>
            <a:fld id="{18B5F97A-B441-4C2F-A2EB-F55E4140AEC9}" type="slidenum">
              <a:rPr lang="en-US" smtClean="0"/>
              <a:t>18</a:t>
            </a:fld>
            <a:endParaRPr lang="en-US"/>
          </a:p>
        </p:txBody>
      </p:sp>
    </p:spTree>
    <p:extLst>
      <p:ext uri="{BB962C8B-B14F-4D97-AF65-F5344CB8AC3E}">
        <p14:creationId xmlns:p14="http://schemas.microsoft.com/office/powerpoint/2010/main" val="105322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Bobbi</a:t>
            </a:r>
          </a:p>
        </p:txBody>
      </p:sp>
      <p:sp>
        <p:nvSpPr>
          <p:cNvPr id="4" name="Slide Number Placeholder 3"/>
          <p:cNvSpPr>
            <a:spLocks noGrp="1"/>
          </p:cNvSpPr>
          <p:nvPr>
            <p:ph type="sldNum" sz="quarter" idx="5"/>
          </p:nvPr>
        </p:nvSpPr>
        <p:spPr/>
        <p:txBody>
          <a:bodyPr/>
          <a:lstStyle/>
          <a:p>
            <a:fld id="{18B5F97A-B441-4C2F-A2EB-F55E4140AEC9}" type="slidenum">
              <a:rPr lang="en-US" smtClean="0"/>
              <a:t>19</a:t>
            </a:fld>
            <a:endParaRPr lang="en-US"/>
          </a:p>
        </p:txBody>
      </p:sp>
    </p:spTree>
    <p:extLst>
      <p:ext uri="{BB962C8B-B14F-4D97-AF65-F5344CB8AC3E}">
        <p14:creationId xmlns:p14="http://schemas.microsoft.com/office/powerpoint/2010/main" val="3422618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Asirra</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8B5F97A-B441-4C2F-A2EB-F55E4140AEC9}" type="slidenum">
              <a:rPr lang="en-US" smtClean="0"/>
              <a:t>20</a:t>
            </a:fld>
            <a:endParaRPr lang="en-US"/>
          </a:p>
        </p:txBody>
      </p:sp>
    </p:spTree>
    <p:extLst>
      <p:ext uri="{BB962C8B-B14F-4D97-AF65-F5344CB8AC3E}">
        <p14:creationId xmlns:p14="http://schemas.microsoft.com/office/powerpoint/2010/main" val="3528784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5F97A-B441-4C2F-A2EB-F55E4140AEC9}" type="slidenum">
              <a:rPr lang="en-US" smtClean="0"/>
              <a:t>23</a:t>
            </a:fld>
            <a:endParaRPr lang="en-US"/>
          </a:p>
        </p:txBody>
      </p:sp>
    </p:spTree>
    <p:extLst>
      <p:ext uri="{BB962C8B-B14F-4D97-AF65-F5344CB8AC3E}">
        <p14:creationId xmlns:p14="http://schemas.microsoft.com/office/powerpoint/2010/main" val="404655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Asirra</a:t>
            </a:r>
          </a:p>
          <a:p>
            <a:endParaRPr lang="en-US"/>
          </a:p>
        </p:txBody>
      </p:sp>
      <p:sp>
        <p:nvSpPr>
          <p:cNvPr id="4" name="Slide Number Placeholder 3"/>
          <p:cNvSpPr>
            <a:spLocks noGrp="1"/>
          </p:cNvSpPr>
          <p:nvPr>
            <p:ph type="sldNum" sz="quarter" idx="5"/>
          </p:nvPr>
        </p:nvSpPr>
        <p:spPr/>
        <p:txBody>
          <a:bodyPr/>
          <a:lstStyle/>
          <a:p>
            <a:fld id="{18B5F97A-B441-4C2F-A2EB-F55E4140AEC9}" type="slidenum">
              <a:rPr lang="en-US" smtClean="0"/>
              <a:t>2</a:t>
            </a:fld>
            <a:endParaRPr lang="en-US"/>
          </a:p>
        </p:txBody>
      </p:sp>
    </p:spTree>
    <p:extLst>
      <p:ext uri="{BB962C8B-B14F-4D97-AF65-F5344CB8AC3E}">
        <p14:creationId xmlns:p14="http://schemas.microsoft.com/office/powerpoint/2010/main" val="192310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Asirra</a:t>
            </a:r>
          </a:p>
        </p:txBody>
      </p:sp>
      <p:sp>
        <p:nvSpPr>
          <p:cNvPr id="4" name="Slide Number Placeholder 3"/>
          <p:cNvSpPr>
            <a:spLocks noGrp="1"/>
          </p:cNvSpPr>
          <p:nvPr>
            <p:ph type="sldNum" sz="quarter" idx="5"/>
          </p:nvPr>
        </p:nvSpPr>
        <p:spPr/>
        <p:txBody>
          <a:bodyPr/>
          <a:lstStyle/>
          <a:p>
            <a:fld id="{18B5F97A-B441-4C2F-A2EB-F55E4140AEC9}" type="slidenum">
              <a:rPr lang="en-US" smtClean="0"/>
              <a:t>24</a:t>
            </a:fld>
            <a:endParaRPr lang="en-US"/>
          </a:p>
        </p:txBody>
      </p:sp>
    </p:spTree>
    <p:extLst>
      <p:ext uri="{BB962C8B-B14F-4D97-AF65-F5344CB8AC3E}">
        <p14:creationId xmlns:p14="http://schemas.microsoft.com/office/powerpoint/2010/main" val="51989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p:txBody>
      </p:sp>
      <p:sp>
        <p:nvSpPr>
          <p:cNvPr id="4" name="Slide Number Placeholder 3"/>
          <p:cNvSpPr>
            <a:spLocks noGrp="1"/>
          </p:cNvSpPr>
          <p:nvPr>
            <p:ph type="sldNum" sz="quarter" idx="5"/>
          </p:nvPr>
        </p:nvSpPr>
        <p:spPr/>
        <p:txBody>
          <a:bodyPr/>
          <a:lstStyle/>
          <a:p>
            <a:fld id="{18B5F97A-B441-4C2F-A2EB-F55E4140AEC9}" type="slidenum">
              <a:rPr lang="en-US" smtClean="0"/>
              <a:t>3</a:t>
            </a:fld>
            <a:endParaRPr lang="en-US"/>
          </a:p>
        </p:txBody>
      </p:sp>
    </p:spTree>
    <p:extLst>
      <p:ext uri="{BB962C8B-B14F-4D97-AF65-F5344CB8AC3E}">
        <p14:creationId xmlns:p14="http://schemas.microsoft.com/office/powerpoint/2010/main" val="256457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p:txBody>
      </p:sp>
      <p:sp>
        <p:nvSpPr>
          <p:cNvPr id="4" name="Slide Number Placeholder 3"/>
          <p:cNvSpPr>
            <a:spLocks noGrp="1"/>
          </p:cNvSpPr>
          <p:nvPr>
            <p:ph type="sldNum" sz="quarter" idx="5"/>
          </p:nvPr>
        </p:nvSpPr>
        <p:spPr/>
        <p:txBody>
          <a:bodyPr/>
          <a:lstStyle/>
          <a:p>
            <a:fld id="{18B5F97A-B441-4C2F-A2EB-F55E4140AEC9}" type="slidenum">
              <a:rPr lang="en-US" smtClean="0"/>
              <a:t>4</a:t>
            </a:fld>
            <a:endParaRPr lang="en-US"/>
          </a:p>
        </p:txBody>
      </p:sp>
    </p:spTree>
    <p:extLst>
      <p:ext uri="{BB962C8B-B14F-4D97-AF65-F5344CB8AC3E}">
        <p14:creationId xmlns:p14="http://schemas.microsoft.com/office/powerpoint/2010/main" val="159218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a:t>
            </a:r>
          </a:p>
        </p:txBody>
      </p:sp>
      <p:sp>
        <p:nvSpPr>
          <p:cNvPr id="4" name="Slide Number Placeholder 3"/>
          <p:cNvSpPr>
            <a:spLocks noGrp="1"/>
          </p:cNvSpPr>
          <p:nvPr>
            <p:ph type="sldNum" sz="quarter" idx="5"/>
          </p:nvPr>
        </p:nvSpPr>
        <p:spPr/>
        <p:txBody>
          <a:bodyPr/>
          <a:lstStyle/>
          <a:p>
            <a:fld id="{18B5F97A-B441-4C2F-A2EB-F55E4140AEC9}" type="slidenum">
              <a:rPr lang="en-US" smtClean="0"/>
              <a:t>5</a:t>
            </a:fld>
            <a:endParaRPr lang="en-US"/>
          </a:p>
        </p:txBody>
      </p:sp>
    </p:spTree>
    <p:extLst>
      <p:ext uri="{BB962C8B-B14F-4D97-AF65-F5344CB8AC3E}">
        <p14:creationId xmlns:p14="http://schemas.microsoft.com/office/powerpoint/2010/main" val="127389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 clarification to original email; if someone is wanting to participate then they can still enter a nomination and t</a:t>
            </a:r>
          </a:p>
        </p:txBody>
      </p:sp>
      <p:sp>
        <p:nvSpPr>
          <p:cNvPr id="4" name="Slide Number Placeholder 3"/>
          <p:cNvSpPr>
            <a:spLocks noGrp="1"/>
          </p:cNvSpPr>
          <p:nvPr>
            <p:ph type="sldNum" sz="quarter" idx="5"/>
          </p:nvPr>
        </p:nvSpPr>
        <p:spPr/>
        <p:txBody>
          <a:bodyPr/>
          <a:lstStyle/>
          <a:p>
            <a:fld id="{18B5F97A-B441-4C2F-A2EB-F55E4140AEC9}" type="slidenum">
              <a:rPr lang="en-US" smtClean="0"/>
              <a:t>6</a:t>
            </a:fld>
            <a:endParaRPr lang="en-US"/>
          </a:p>
        </p:txBody>
      </p:sp>
    </p:spTree>
    <p:extLst>
      <p:ext uri="{BB962C8B-B14F-4D97-AF65-F5344CB8AC3E}">
        <p14:creationId xmlns:p14="http://schemas.microsoft.com/office/powerpoint/2010/main" val="355599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Josh</a:t>
            </a:r>
          </a:p>
        </p:txBody>
      </p:sp>
      <p:sp>
        <p:nvSpPr>
          <p:cNvPr id="4" name="Slide Number Placeholder 3"/>
          <p:cNvSpPr>
            <a:spLocks noGrp="1"/>
          </p:cNvSpPr>
          <p:nvPr>
            <p:ph type="sldNum" sz="quarter" idx="5"/>
          </p:nvPr>
        </p:nvSpPr>
        <p:spPr/>
        <p:txBody>
          <a:bodyPr/>
          <a:lstStyle/>
          <a:p>
            <a:fld id="{18B5F97A-B441-4C2F-A2EB-F55E4140AEC9}" type="slidenum">
              <a:rPr lang="en-US" smtClean="0"/>
              <a:t>7</a:t>
            </a:fld>
            <a:endParaRPr lang="en-US"/>
          </a:p>
        </p:txBody>
      </p:sp>
    </p:spTree>
    <p:extLst>
      <p:ext uri="{BB962C8B-B14F-4D97-AF65-F5344CB8AC3E}">
        <p14:creationId xmlns:p14="http://schemas.microsoft.com/office/powerpoint/2010/main" val="83694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Asirra</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8B5F97A-B441-4C2F-A2EB-F55E4140AEC9}" type="slidenum">
              <a:rPr lang="en-US" smtClean="0"/>
              <a:t>8</a:t>
            </a:fld>
            <a:endParaRPr lang="en-US"/>
          </a:p>
        </p:txBody>
      </p:sp>
    </p:spTree>
    <p:extLst>
      <p:ext uri="{BB962C8B-B14F-4D97-AF65-F5344CB8AC3E}">
        <p14:creationId xmlns:p14="http://schemas.microsoft.com/office/powerpoint/2010/main" val="240661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H</a:t>
            </a:r>
          </a:p>
        </p:txBody>
      </p:sp>
      <p:sp>
        <p:nvSpPr>
          <p:cNvPr id="4" name="Slide Number Placeholder 3"/>
          <p:cNvSpPr>
            <a:spLocks noGrp="1"/>
          </p:cNvSpPr>
          <p:nvPr>
            <p:ph type="sldNum" sz="quarter" idx="5"/>
          </p:nvPr>
        </p:nvSpPr>
        <p:spPr/>
        <p:txBody>
          <a:bodyPr/>
          <a:lstStyle/>
          <a:p>
            <a:fld id="{18B5F97A-B441-4C2F-A2EB-F55E4140AEC9}" type="slidenum">
              <a:rPr lang="en-US" smtClean="0"/>
              <a:t>9</a:t>
            </a:fld>
            <a:endParaRPr lang="en-US"/>
          </a:p>
        </p:txBody>
      </p:sp>
    </p:spTree>
    <p:extLst>
      <p:ext uri="{BB962C8B-B14F-4D97-AF65-F5344CB8AC3E}">
        <p14:creationId xmlns:p14="http://schemas.microsoft.com/office/powerpoint/2010/main" val="2602935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7ECF2E-DD80-4E0D-B851-5DB114625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00"/>
          <a:stretch/>
        </p:blipFill>
        <p:spPr>
          <a:xfrm>
            <a:off x="-24279" y="0"/>
            <a:ext cx="12216279" cy="6858000"/>
          </a:xfrm>
          <a:prstGeom prst="rect">
            <a:avLst/>
          </a:prstGeom>
        </p:spPr>
      </p:pic>
      <p:sp>
        <p:nvSpPr>
          <p:cNvPr id="24" name="Rectangle 23">
            <a:extLst>
              <a:ext uri="{FF2B5EF4-FFF2-40B4-BE49-F238E27FC236}">
                <a16:creationId xmlns:a16="http://schemas.microsoft.com/office/drawing/2014/main" id="{B8A8C550-1EB9-4E96-89B3-D9EA3D2C7801}"/>
              </a:ext>
            </a:extLst>
          </p:cNvPr>
          <p:cNvSpPr/>
          <p:nvPr userDrawn="1"/>
        </p:nvSpPr>
        <p:spPr>
          <a:xfrm>
            <a:off x="-24279" y="0"/>
            <a:ext cx="12216279" cy="6858000"/>
          </a:xfrm>
          <a:prstGeom prst="rect">
            <a:avLst/>
          </a:prstGeom>
          <a:solidFill>
            <a:srgbClr val="003CA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2784A-3329-471A-BF43-CA2F87DDD145}"/>
              </a:ext>
            </a:extLst>
          </p:cNvPr>
          <p:cNvSpPr>
            <a:spLocks noGrp="1"/>
          </p:cNvSpPr>
          <p:nvPr>
            <p:ph type="ctrTitle"/>
          </p:nvPr>
        </p:nvSpPr>
        <p:spPr>
          <a:xfrm>
            <a:off x="3633321" y="1743829"/>
            <a:ext cx="6995160" cy="1920240"/>
          </a:xfrm>
        </p:spPr>
        <p:txBody>
          <a:bodyPr anchor="b">
            <a:noAutofit/>
          </a:bodyPr>
          <a:lstStyle>
            <a:lvl1pPr algn="l">
              <a:defRPr sz="6000" b="1">
                <a:solidFill>
                  <a:schemeClr val="bg1"/>
                </a:solidFill>
                <a:latin typeface="+mn-lt"/>
              </a:defRPr>
            </a:lvl1pPr>
          </a:lstStyle>
          <a:p>
            <a:endParaRPr lang="en-US"/>
          </a:p>
        </p:txBody>
      </p:sp>
      <p:sp>
        <p:nvSpPr>
          <p:cNvPr id="3" name="Subtitle 2">
            <a:extLst>
              <a:ext uri="{FF2B5EF4-FFF2-40B4-BE49-F238E27FC236}">
                <a16:creationId xmlns:a16="http://schemas.microsoft.com/office/drawing/2014/main" id="{E2C7AABC-D540-4866-AFE3-E86D74B821E5}"/>
              </a:ext>
            </a:extLst>
          </p:cNvPr>
          <p:cNvSpPr>
            <a:spLocks noGrp="1"/>
          </p:cNvSpPr>
          <p:nvPr>
            <p:ph type="subTitle" idx="1"/>
          </p:nvPr>
        </p:nvSpPr>
        <p:spPr>
          <a:xfrm>
            <a:off x="3633321" y="4073960"/>
            <a:ext cx="4535424" cy="70408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4" name="Picture 13">
            <a:extLst>
              <a:ext uri="{FF2B5EF4-FFF2-40B4-BE49-F238E27FC236}">
                <a16:creationId xmlns:a16="http://schemas.microsoft.com/office/drawing/2014/main" id="{AD7D0372-8DA3-407F-9660-53F9B3E44A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1520" y="2724391"/>
            <a:ext cx="1464256" cy="1572879"/>
          </a:xfrm>
          <a:prstGeom prst="rect">
            <a:avLst/>
          </a:prstGeom>
        </p:spPr>
      </p:pic>
      <p:sp>
        <p:nvSpPr>
          <p:cNvPr id="21" name="Rectangle 20">
            <a:extLst>
              <a:ext uri="{FF2B5EF4-FFF2-40B4-BE49-F238E27FC236}">
                <a16:creationId xmlns:a16="http://schemas.microsoft.com/office/drawing/2014/main" id="{6027FAC3-3ABD-4FA8-BE9F-4CEA2A257B0D}"/>
              </a:ext>
            </a:extLst>
          </p:cNvPr>
          <p:cNvSpPr/>
          <p:nvPr userDrawn="1"/>
        </p:nvSpPr>
        <p:spPr>
          <a:xfrm>
            <a:off x="3633321" y="3768224"/>
            <a:ext cx="6733310" cy="71582"/>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0BC29B-C775-4547-AF63-3254A8E6716D}"/>
              </a:ext>
            </a:extLst>
          </p:cNvPr>
          <p:cNvSpPr>
            <a:spLocks noGrp="1"/>
          </p:cNvSpPr>
          <p:nvPr>
            <p:ph type="sldNum" sz="quarter" idx="10"/>
          </p:nvPr>
        </p:nvSpPr>
        <p:spPr/>
        <p:txBody>
          <a:bodyPr/>
          <a:lstStyle>
            <a:lvl1pPr>
              <a:defRPr sz="1200">
                <a:solidFill>
                  <a:schemeClr val="bg1">
                    <a:lumMod val="85000"/>
                  </a:schemeClr>
                </a:solidFill>
              </a:defRPr>
            </a:lvl1pPr>
          </a:lstStyle>
          <a:p>
            <a:fld id="{7B71A368-6F16-4F47-B26D-B9BF600B5BD6}" type="slidenum">
              <a:rPr lang="en-US" smtClean="0"/>
              <a:pPr/>
              <a:t>‹#›</a:t>
            </a:fld>
            <a:endParaRPr lang="en-US"/>
          </a:p>
        </p:txBody>
      </p:sp>
    </p:spTree>
    <p:extLst>
      <p:ext uri="{BB962C8B-B14F-4D97-AF65-F5344CB8AC3E}">
        <p14:creationId xmlns:p14="http://schemas.microsoft.com/office/powerpoint/2010/main" val="252924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31A84-5B1C-4EE2-B1E1-71AAE286498C}"/>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6" name="Content Placeholder 2">
            <a:extLst>
              <a:ext uri="{FF2B5EF4-FFF2-40B4-BE49-F238E27FC236}">
                <a16:creationId xmlns:a16="http://schemas.microsoft.com/office/drawing/2014/main" id="{52D95DB8-92EF-4BFD-99A1-7C295C9356EE}"/>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1949757-A5D4-4F87-BA02-D7CE808C53EA}"/>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B8AC7AC2-A7FF-4967-A44E-7BA540B64F8B}"/>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21" name="Text Placeholder 2">
            <a:extLst>
              <a:ext uri="{FF2B5EF4-FFF2-40B4-BE49-F238E27FC236}">
                <a16:creationId xmlns:a16="http://schemas.microsoft.com/office/drawing/2014/main" id="{D85F1243-B4EA-4AE8-81C7-08B716581BB4}"/>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22" name="Rectangle 21">
            <a:extLst>
              <a:ext uri="{FF2B5EF4-FFF2-40B4-BE49-F238E27FC236}">
                <a16:creationId xmlns:a16="http://schemas.microsoft.com/office/drawing/2014/main" id="{1A07C65C-2EF1-4085-94C4-618417580847}"/>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5401C2D-585C-4F29-84E1-C4351EB48BC2}"/>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5EEEE442-F933-40B8-8F82-D3B5DC443199}"/>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77062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DD5440-A9AA-492D-9551-6B53C4F7365C}"/>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18" name="Text Placeholder 2">
            <a:extLst>
              <a:ext uri="{FF2B5EF4-FFF2-40B4-BE49-F238E27FC236}">
                <a16:creationId xmlns:a16="http://schemas.microsoft.com/office/drawing/2014/main" id="{08894F9C-85BE-427F-94F4-3099061658D1}"/>
              </a:ext>
            </a:extLst>
          </p:cNvPr>
          <p:cNvSpPr>
            <a:spLocks noGrp="1"/>
          </p:cNvSpPr>
          <p:nvPr>
            <p:ph type="body" idx="10" hasCustomPrompt="1"/>
          </p:nvPr>
        </p:nvSpPr>
        <p:spPr>
          <a:xfrm>
            <a:off x="1100236" y="1251518"/>
            <a:ext cx="4734311"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19" name="Text Placeholder 2">
            <a:extLst>
              <a:ext uri="{FF2B5EF4-FFF2-40B4-BE49-F238E27FC236}">
                <a16:creationId xmlns:a16="http://schemas.microsoft.com/office/drawing/2014/main" id="{20E094F3-EAD5-485D-988E-DC4308697A28}"/>
              </a:ext>
            </a:extLst>
          </p:cNvPr>
          <p:cNvSpPr>
            <a:spLocks noGrp="1"/>
          </p:cNvSpPr>
          <p:nvPr>
            <p:ph type="body" idx="11" hasCustomPrompt="1"/>
          </p:nvPr>
        </p:nvSpPr>
        <p:spPr>
          <a:xfrm>
            <a:off x="6357455" y="1251518"/>
            <a:ext cx="4759890"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13" name="Picture 12">
            <a:extLst>
              <a:ext uri="{FF2B5EF4-FFF2-40B4-BE49-F238E27FC236}">
                <a16:creationId xmlns:a16="http://schemas.microsoft.com/office/drawing/2014/main" id="{6EA47824-346B-476D-8993-D285C86A38CC}"/>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7" name="Content Placeholder 2">
            <a:extLst>
              <a:ext uri="{FF2B5EF4-FFF2-40B4-BE49-F238E27FC236}">
                <a16:creationId xmlns:a16="http://schemas.microsoft.com/office/drawing/2014/main" id="{06A9C249-CCDC-44FC-8FA0-A450053DAA0F}"/>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9C484634-A4F0-46F6-9C15-84B3B4E3BC38}"/>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a:extLst>
              <a:ext uri="{FF2B5EF4-FFF2-40B4-BE49-F238E27FC236}">
                <a16:creationId xmlns:a16="http://schemas.microsoft.com/office/drawing/2014/main" id="{8375EF08-6310-499B-BDEA-DA4558E0CE45}"/>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3">
            <a:extLst>
              <a:ext uri="{FF2B5EF4-FFF2-40B4-BE49-F238E27FC236}">
                <a16:creationId xmlns:a16="http://schemas.microsoft.com/office/drawing/2014/main" id="{34694275-1574-4C90-9066-D45A1174AAAC}"/>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24" name="Rectangle 23">
            <a:extLst>
              <a:ext uri="{FF2B5EF4-FFF2-40B4-BE49-F238E27FC236}">
                <a16:creationId xmlns:a16="http://schemas.microsoft.com/office/drawing/2014/main" id="{04ABA3BE-A061-4C7A-8820-95BB0728CA88}"/>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92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DC520E-DC3C-47CB-8CCF-441C559DBF5D}"/>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7" name="Title 1">
            <a:extLst>
              <a:ext uri="{FF2B5EF4-FFF2-40B4-BE49-F238E27FC236}">
                <a16:creationId xmlns:a16="http://schemas.microsoft.com/office/drawing/2014/main" id="{71D98D54-B5B2-47D0-A082-4FCC072391CB}"/>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18" name="Text Placeholder 2">
            <a:extLst>
              <a:ext uri="{FF2B5EF4-FFF2-40B4-BE49-F238E27FC236}">
                <a16:creationId xmlns:a16="http://schemas.microsoft.com/office/drawing/2014/main" id="{0D3A24D4-4EE6-4FF0-BE3D-CC713378300E}"/>
              </a:ext>
            </a:extLst>
          </p:cNvPr>
          <p:cNvSpPr>
            <a:spLocks noGrp="1"/>
          </p:cNvSpPr>
          <p:nvPr>
            <p:ph type="body" idx="10" hasCustomPrompt="1"/>
          </p:nvPr>
        </p:nvSpPr>
        <p:spPr>
          <a:xfrm>
            <a:off x="1100236" y="1251518"/>
            <a:ext cx="4734311"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19" name="Text Placeholder 2">
            <a:extLst>
              <a:ext uri="{FF2B5EF4-FFF2-40B4-BE49-F238E27FC236}">
                <a16:creationId xmlns:a16="http://schemas.microsoft.com/office/drawing/2014/main" id="{DF45638D-18DE-4ECC-AF54-4CFB7C79821E}"/>
              </a:ext>
            </a:extLst>
          </p:cNvPr>
          <p:cNvSpPr>
            <a:spLocks noGrp="1"/>
          </p:cNvSpPr>
          <p:nvPr>
            <p:ph type="body" idx="11" hasCustomPrompt="1"/>
          </p:nvPr>
        </p:nvSpPr>
        <p:spPr>
          <a:xfrm>
            <a:off x="6357455" y="1251518"/>
            <a:ext cx="4759890"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20" name="Content Placeholder 2">
            <a:extLst>
              <a:ext uri="{FF2B5EF4-FFF2-40B4-BE49-F238E27FC236}">
                <a16:creationId xmlns:a16="http://schemas.microsoft.com/office/drawing/2014/main" id="{E2F35E9E-FE33-4377-BDEA-CCB72DDF4344}"/>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0A3E7589-713A-4541-8C7A-767743CA4D66}"/>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24">
            <a:extLst>
              <a:ext uri="{FF2B5EF4-FFF2-40B4-BE49-F238E27FC236}">
                <a16:creationId xmlns:a16="http://schemas.microsoft.com/office/drawing/2014/main" id="{22D75F09-6440-4449-B910-80C917396411}"/>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FEF2FE-1396-474F-A2C7-D25F2A20B394}"/>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3">
            <a:extLst>
              <a:ext uri="{FF2B5EF4-FFF2-40B4-BE49-F238E27FC236}">
                <a16:creationId xmlns:a16="http://schemas.microsoft.com/office/drawing/2014/main" id="{8BE75D2D-25FC-4EA3-9F30-4B2297B6E22F}"/>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324476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2E9F5F-B2B3-4BB6-99A7-F170C1BCBC3E}"/>
              </a:ext>
            </a:extLst>
          </p:cNvPr>
          <p:cNvSpPr>
            <a:spLocks noGrp="1"/>
          </p:cNvSpPr>
          <p:nvPr>
            <p:ph type="title"/>
          </p:nvPr>
        </p:nvSpPr>
        <p:spPr>
          <a:xfrm>
            <a:off x="1084082" y="681037"/>
            <a:ext cx="10028508" cy="557784"/>
          </a:xfrm>
        </p:spPr>
        <p:txBody>
          <a:bodyPr>
            <a:noAutofit/>
          </a:bodyPr>
          <a:lstStyle>
            <a:lvl1pPr>
              <a:defRPr sz="3600" b="1">
                <a:solidFill>
                  <a:srgbClr val="003CA6"/>
                </a:solidFill>
                <a:latin typeface="+mn-lt"/>
              </a:defRPr>
            </a:lvl1pPr>
          </a:lstStyle>
          <a:p>
            <a:r>
              <a:rPr lang="en-US"/>
              <a:t>Click to edit Master title style</a:t>
            </a:r>
          </a:p>
        </p:txBody>
      </p:sp>
      <p:sp>
        <p:nvSpPr>
          <p:cNvPr id="13" name="Text Placeholder 2">
            <a:extLst>
              <a:ext uri="{FF2B5EF4-FFF2-40B4-BE49-F238E27FC236}">
                <a16:creationId xmlns:a16="http://schemas.microsoft.com/office/drawing/2014/main" id="{BD7140C8-F68E-4451-A7C4-3D32FBBAF972}"/>
              </a:ext>
            </a:extLst>
          </p:cNvPr>
          <p:cNvSpPr>
            <a:spLocks noGrp="1"/>
          </p:cNvSpPr>
          <p:nvPr>
            <p:ph type="body" idx="10" hasCustomPrompt="1"/>
          </p:nvPr>
        </p:nvSpPr>
        <p:spPr>
          <a:xfrm>
            <a:off x="1084082" y="1243456"/>
            <a:ext cx="10028508"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8" name="Picture 7">
            <a:extLst>
              <a:ext uri="{FF2B5EF4-FFF2-40B4-BE49-F238E27FC236}">
                <a16:creationId xmlns:a16="http://schemas.microsoft.com/office/drawing/2014/main" id="{D517569A-7B33-49F4-9861-FC437091AE9F}"/>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5" name="Rectangle 14">
            <a:extLst>
              <a:ext uri="{FF2B5EF4-FFF2-40B4-BE49-F238E27FC236}">
                <a16:creationId xmlns:a16="http://schemas.microsoft.com/office/drawing/2014/main" id="{E2176B9F-41A8-4065-858F-091344D8EFE5}"/>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3">
            <a:extLst>
              <a:ext uri="{FF2B5EF4-FFF2-40B4-BE49-F238E27FC236}">
                <a16:creationId xmlns:a16="http://schemas.microsoft.com/office/drawing/2014/main" id="{EEABA216-0810-4E87-BB23-4300E3F3FF74}"/>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17" name="Rectangle 16">
            <a:extLst>
              <a:ext uri="{FF2B5EF4-FFF2-40B4-BE49-F238E27FC236}">
                <a16:creationId xmlns:a16="http://schemas.microsoft.com/office/drawing/2014/main" id="{2164BC2A-07C9-4317-B27F-7060E174A28B}"/>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18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2E9F5F-B2B3-4BB6-99A7-F170C1BCBC3E}"/>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17" name="Text Placeholder 2">
            <a:extLst>
              <a:ext uri="{FF2B5EF4-FFF2-40B4-BE49-F238E27FC236}">
                <a16:creationId xmlns:a16="http://schemas.microsoft.com/office/drawing/2014/main" id="{D2A5D0E9-227D-4529-8B8C-49F7749ECD7D}"/>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8" name="Picture 7">
            <a:extLst>
              <a:ext uri="{FF2B5EF4-FFF2-40B4-BE49-F238E27FC236}">
                <a16:creationId xmlns:a16="http://schemas.microsoft.com/office/drawing/2014/main" id="{44D8203F-31F6-4B8C-9649-A8C2E9DA0780}"/>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3" name="Rectangle 12">
            <a:extLst>
              <a:ext uri="{FF2B5EF4-FFF2-40B4-BE49-F238E27FC236}">
                <a16:creationId xmlns:a16="http://schemas.microsoft.com/office/drawing/2014/main" id="{8B7CFA17-B992-4B8F-B2A9-68320968AAA4}"/>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54AD2E-5D3F-40E3-A03C-AF0AF4F17A24}"/>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AFBB300B-A6C6-45B5-B7A4-C212CF7213EC}"/>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1129747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ED362-9A05-4F38-BD56-75D80A3AB32E}"/>
              </a:ext>
            </a:extLst>
          </p:cNvPr>
          <p:cNvPicPr>
            <a:picLocks noChangeAspect="1"/>
          </p:cNvPicPr>
          <p:nvPr userDrawn="1"/>
        </p:nvPicPr>
        <p:blipFill>
          <a:blip r:embed="rId2"/>
          <a:stretch>
            <a:fillRect/>
          </a:stretch>
        </p:blipFill>
        <p:spPr>
          <a:xfrm>
            <a:off x="10603058" y="6406347"/>
            <a:ext cx="1522634" cy="366839"/>
          </a:xfrm>
          <a:prstGeom prst="rect">
            <a:avLst/>
          </a:prstGeom>
        </p:spPr>
      </p:pic>
    </p:spTree>
    <p:extLst>
      <p:ext uri="{BB962C8B-B14F-4D97-AF65-F5344CB8AC3E}">
        <p14:creationId xmlns:p14="http://schemas.microsoft.com/office/powerpoint/2010/main" val="1557931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25AB59-D98A-486D-B5CB-F4423BC8BAD9}"/>
              </a:ext>
            </a:extLst>
          </p:cNvPr>
          <p:cNvSpPr>
            <a:spLocks noGrp="1"/>
          </p:cNvSpPr>
          <p:nvPr>
            <p:ph type="sldNum" sz="quarter" idx="10"/>
          </p:nvPr>
        </p:nvSpPr>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13688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D2470-266C-447A-91AB-A807D903BF81}"/>
              </a:ext>
            </a:extLst>
          </p:cNvPr>
          <p:cNvSpPr>
            <a:spLocks noGrp="1"/>
          </p:cNvSpPr>
          <p:nvPr>
            <p:ph idx="1"/>
          </p:nvPr>
        </p:nvSpPr>
        <p:spPr>
          <a:xfrm>
            <a:off x="5637229" y="2049619"/>
            <a:ext cx="6196227" cy="3811588"/>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DB344-A2E9-406D-9A7F-9F06FFA23066}"/>
              </a:ext>
            </a:extLst>
          </p:cNvPr>
          <p:cNvSpPr>
            <a:spLocks noGrp="1"/>
          </p:cNvSpPr>
          <p:nvPr>
            <p:ph type="body" sz="half" idx="2"/>
          </p:nvPr>
        </p:nvSpPr>
        <p:spPr>
          <a:xfrm>
            <a:off x="1074657" y="2057557"/>
            <a:ext cx="4436796"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Title 1">
            <a:extLst>
              <a:ext uri="{FF2B5EF4-FFF2-40B4-BE49-F238E27FC236}">
                <a16:creationId xmlns:a16="http://schemas.microsoft.com/office/drawing/2014/main" id="{076D9E14-6D03-462F-9C7B-C40AB54470AA}"/>
              </a:ext>
            </a:extLst>
          </p:cNvPr>
          <p:cNvSpPr txBox="1">
            <a:spLocks/>
          </p:cNvSpPr>
          <p:nvPr userDrawn="1"/>
        </p:nvSpPr>
        <p:spPr>
          <a:xfrm>
            <a:off x="1074656" y="681037"/>
            <a:ext cx="10034222" cy="557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3CA6"/>
                </a:solidFill>
                <a:latin typeface="+mn-lt"/>
                <a:ea typeface="+mj-ea"/>
                <a:cs typeface="+mj-cs"/>
              </a:defRPr>
            </a:lvl1pPr>
          </a:lstStyle>
          <a:p>
            <a:r>
              <a:rPr lang="en-US"/>
              <a:t>Click to edit Master title style</a:t>
            </a:r>
          </a:p>
        </p:txBody>
      </p:sp>
      <p:sp>
        <p:nvSpPr>
          <p:cNvPr id="19" name="Text Placeholder 2">
            <a:extLst>
              <a:ext uri="{FF2B5EF4-FFF2-40B4-BE49-F238E27FC236}">
                <a16:creationId xmlns:a16="http://schemas.microsoft.com/office/drawing/2014/main" id="{173BFAB1-873A-4D6F-B106-675DF77799F2}"/>
              </a:ext>
            </a:extLst>
          </p:cNvPr>
          <p:cNvSpPr>
            <a:spLocks noGrp="1"/>
          </p:cNvSpPr>
          <p:nvPr>
            <p:ph type="body" idx="10" hasCustomPrompt="1"/>
          </p:nvPr>
        </p:nvSpPr>
        <p:spPr>
          <a:xfrm>
            <a:off x="1074656" y="1238821"/>
            <a:ext cx="10034222"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10" name="Picture 9">
            <a:extLst>
              <a:ext uri="{FF2B5EF4-FFF2-40B4-BE49-F238E27FC236}">
                <a16:creationId xmlns:a16="http://schemas.microsoft.com/office/drawing/2014/main" id="{CCEE11EA-5635-433D-A965-A69FF1D9EAC0}"/>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5" name="Rectangle 14">
            <a:extLst>
              <a:ext uri="{FF2B5EF4-FFF2-40B4-BE49-F238E27FC236}">
                <a16:creationId xmlns:a16="http://schemas.microsoft.com/office/drawing/2014/main" id="{283822AF-EAB8-4240-85A2-41D3712E7F45}"/>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3">
            <a:extLst>
              <a:ext uri="{FF2B5EF4-FFF2-40B4-BE49-F238E27FC236}">
                <a16:creationId xmlns:a16="http://schemas.microsoft.com/office/drawing/2014/main" id="{41DE9AA8-4F39-45DC-9306-248724A484F7}"/>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18" name="Rectangle 17">
            <a:extLst>
              <a:ext uri="{FF2B5EF4-FFF2-40B4-BE49-F238E27FC236}">
                <a16:creationId xmlns:a16="http://schemas.microsoft.com/office/drawing/2014/main" id="{92875803-09E3-490F-9EAD-79D192BC4634}"/>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646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B30577-258C-43B0-AF96-C756804779A9}"/>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5" name="Content Placeholder 2">
            <a:extLst>
              <a:ext uri="{FF2B5EF4-FFF2-40B4-BE49-F238E27FC236}">
                <a16:creationId xmlns:a16="http://schemas.microsoft.com/office/drawing/2014/main" id="{72755E57-F9CF-4080-A7F2-520A7EA20EC8}"/>
              </a:ext>
            </a:extLst>
          </p:cNvPr>
          <p:cNvSpPr>
            <a:spLocks noGrp="1"/>
          </p:cNvSpPr>
          <p:nvPr>
            <p:ph idx="1"/>
          </p:nvPr>
        </p:nvSpPr>
        <p:spPr>
          <a:xfrm>
            <a:off x="5637229" y="2049619"/>
            <a:ext cx="6196227" cy="3811588"/>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3B9EE19C-2BB9-4DBE-8442-EE23DEAC769D}"/>
              </a:ext>
            </a:extLst>
          </p:cNvPr>
          <p:cNvSpPr>
            <a:spLocks noGrp="1"/>
          </p:cNvSpPr>
          <p:nvPr>
            <p:ph type="body" sz="half" idx="2"/>
          </p:nvPr>
        </p:nvSpPr>
        <p:spPr>
          <a:xfrm>
            <a:off x="1074657" y="2057557"/>
            <a:ext cx="4436796"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Title 1">
            <a:extLst>
              <a:ext uri="{FF2B5EF4-FFF2-40B4-BE49-F238E27FC236}">
                <a16:creationId xmlns:a16="http://schemas.microsoft.com/office/drawing/2014/main" id="{55B62099-1B2C-4EE7-96FB-C2BAFDF2B98E}"/>
              </a:ext>
            </a:extLst>
          </p:cNvPr>
          <p:cNvSpPr txBox="1">
            <a:spLocks/>
          </p:cNvSpPr>
          <p:nvPr userDrawn="1"/>
        </p:nvSpPr>
        <p:spPr>
          <a:xfrm>
            <a:off x="1074656" y="681037"/>
            <a:ext cx="10034222" cy="557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3CA6"/>
                </a:solidFill>
                <a:latin typeface="+mn-lt"/>
                <a:ea typeface="+mj-ea"/>
                <a:cs typeface="+mj-cs"/>
              </a:defRPr>
            </a:lvl1pPr>
          </a:lstStyle>
          <a:p>
            <a:r>
              <a:rPr lang="en-US"/>
              <a:t>Click to edit Master title style</a:t>
            </a:r>
          </a:p>
        </p:txBody>
      </p:sp>
      <p:sp>
        <p:nvSpPr>
          <p:cNvPr id="21" name="Text Placeholder 2">
            <a:extLst>
              <a:ext uri="{FF2B5EF4-FFF2-40B4-BE49-F238E27FC236}">
                <a16:creationId xmlns:a16="http://schemas.microsoft.com/office/drawing/2014/main" id="{ECA22CF4-198A-43BC-B1A8-AF0FCB64EA81}"/>
              </a:ext>
            </a:extLst>
          </p:cNvPr>
          <p:cNvSpPr>
            <a:spLocks noGrp="1"/>
          </p:cNvSpPr>
          <p:nvPr>
            <p:ph type="body" idx="10" hasCustomPrompt="1"/>
          </p:nvPr>
        </p:nvSpPr>
        <p:spPr>
          <a:xfrm>
            <a:off x="1074656" y="1238821"/>
            <a:ext cx="10034222"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22" name="Rectangle 21">
            <a:extLst>
              <a:ext uri="{FF2B5EF4-FFF2-40B4-BE49-F238E27FC236}">
                <a16:creationId xmlns:a16="http://schemas.microsoft.com/office/drawing/2014/main" id="{5BE09F6D-838A-40B0-81DB-FBEE465AE48A}"/>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3E9BFC-5CDF-43BF-8DA5-79CB29392127}"/>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4BC127A5-AD4E-4413-936F-5A6CE5A2A1E0}"/>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1095960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90952-7544-4AD2-82A6-242FF4F1B2F7}"/>
              </a:ext>
            </a:extLst>
          </p:cNvPr>
          <p:cNvPicPr>
            <a:picLocks noChangeAspect="1"/>
          </p:cNvPicPr>
          <p:nvPr userDrawn="1"/>
        </p:nvPicPr>
        <p:blipFill rotWithShape="1">
          <a:blip r:embed="rId2"/>
          <a:srcRect r="34288"/>
          <a:stretch/>
        </p:blipFill>
        <p:spPr>
          <a:xfrm>
            <a:off x="10973448" y="6406347"/>
            <a:ext cx="1000562" cy="366839"/>
          </a:xfrm>
          <a:prstGeom prst="rect">
            <a:avLst/>
          </a:prstGeom>
        </p:spPr>
      </p:pic>
      <p:sp>
        <p:nvSpPr>
          <p:cNvPr id="2" name="Slide Number Placeholder 1">
            <a:extLst>
              <a:ext uri="{FF2B5EF4-FFF2-40B4-BE49-F238E27FC236}">
                <a16:creationId xmlns:a16="http://schemas.microsoft.com/office/drawing/2014/main" id="{14ADDD86-AF73-4C3B-B64C-55CE85B6CF63}"/>
              </a:ext>
            </a:extLst>
          </p:cNvPr>
          <p:cNvSpPr>
            <a:spLocks noGrp="1"/>
          </p:cNvSpPr>
          <p:nvPr>
            <p:ph type="sldNum" sz="quarter" idx="10"/>
          </p:nvPr>
        </p:nvSpPr>
        <p:spPr/>
        <p:txBody>
          <a:bodyPr/>
          <a:lstStyle>
            <a:lvl1pPr>
              <a:defRPr>
                <a:solidFill>
                  <a:srgbClr val="003CA6"/>
                </a:solidFill>
              </a:defRPr>
            </a:lvl1pPr>
          </a:lstStyle>
          <a:p>
            <a:fld id="{7B71A368-6F16-4F47-B26D-B9BF600B5BD6}" type="slidenum">
              <a:rPr lang="en-US" smtClean="0"/>
              <a:pPr/>
              <a:t>‹#›</a:t>
            </a:fld>
            <a:endParaRPr lang="en-US"/>
          </a:p>
        </p:txBody>
      </p:sp>
      <p:grpSp>
        <p:nvGrpSpPr>
          <p:cNvPr id="5" name="Group 4">
            <a:extLst>
              <a:ext uri="{FF2B5EF4-FFF2-40B4-BE49-F238E27FC236}">
                <a16:creationId xmlns:a16="http://schemas.microsoft.com/office/drawing/2014/main" id="{338BD006-B6F7-4165-B096-2F89721601AB}"/>
              </a:ext>
            </a:extLst>
          </p:cNvPr>
          <p:cNvGrpSpPr/>
          <p:nvPr userDrawn="1"/>
        </p:nvGrpSpPr>
        <p:grpSpPr>
          <a:xfrm>
            <a:off x="-2364" y="590"/>
            <a:ext cx="12194364" cy="735403"/>
            <a:chOff x="-2364" y="590"/>
            <a:chExt cx="12194364" cy="735403"/>
          </a:xfrm>
        </p:grpSpPr>
        <p:sp>
          <p:nvSpPr>
            <p:cNvPr id="6" name="Rectangle 5">
              <a:extLst>
                <a:ext uri="{FF2B5EF4-FFF2-40B4-BE49-F238E27FC236}">
                  <a16:creationId xmlns:a16="http://schemas.microsoft.com/office/drawing/2014/main" id="{45C877B4-40F5-4C29-809A-F96198F81C16}"/>
                </a:ext>
              </a:extLst>
            </p:cNvPr>
            <p:cNvSpPr/>
            <p:nvPr/>
          </p:nvSpPr>
          <p:spPr>
            <a:xfrm>
              <a:off x="-2364" y="592485"/>
              <a:ext cx="12194364" cy="143508"/>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C7B127-2EBA-40D3-9BBC-3C7ACF00ABB4}"/>
                </a:ext>
              </a:extLst>
            </p:cNvPr>
            <p:cNvSpPr/>
            <p:nvPr/>
          </p:nvSpPr>
          <p:spPr>
            <a:xfrm>
              <a:off x="-2364" y="590"/>
              <a:ext cx="12191999" cy="637955"/>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C75C4260-110B-4622-B646-8F9DC823117E}"/>
              </a:ext>
            </a:extLst>
          </p:cNvPr>
          <p:cNvSpPr>
            <a:spLocks noGrp="1"/>
          </p:cNvSpPr>
          <p:nvPr>
            <p:ph type="title"/>
          </p:nvPr>
        </p:nvSpPr>
        <p:spPr>
          <a:xfrm>
            <a:off x="194441" y="-309842"/>
            <a:ext cx="8065520" cy="1325563"/>
          </a:xfrm>
        </p:spPr>
        <p:txBody>
          <a:bodyPr>
            <a:normAutofit/>
          </a:bodyPr>
          <a:lstStyle>
            <a:lvl1pPr>
              <a:defRPr sz="3600">
                <a:solidFill>
                  <a:schemeClr val="bg1"/>
                </a:solidFill>
              </a:defRPr>
            </a:lvl1pPr>
          </a:lstStyle>
          <a:p>
            <a:r>
              <a:rPr lang="en-US"/>
              <a:t>Click to edit</a:t>
            </a:r>
          </a:p>
        </p:txBody>
      </p:sp>
    </p:spTree>
    <p:extLst>
      <p:ext uri="{BB962C8B-B14F-4D97-AF65-F5344CB8AC3E}">
        <p14:creationId xmlns:p14="http://schemas.microsoft.com/office/powerpoint/2010/main" val="71287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7ECF2E-DD80-4E0D-B851-5DB114625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3300" r="33259"/>
          <a:stretch/>
        </p:blipFill>
        <p:spPr>
          <a:xfrm>
            <a:off x="4038754" y="0"/>
            <a:ext cx="8153246" cy="6858000"/>
          </a:xfrm>
          <a:prstGeom prst="rect">
            <a:avLst/>
          </a:prstGeom>
        </p:spPr>
      </p:pic>
      <p:sp>
        <p:nvSpPr>
          <p:cNvPr id="24" name="Rectangle 23">
            <a:extLst>
              <a:ext uri="{FF2B5EF4-FFF2-40B4-BE49-F238E27FC236}">
                <a16:creationId xmlns:a16="http://schemas.microsoft.com/office/drawing/2014/main" id="{B8A8C550-1EB9-4E96-89B3-D9EA3D2C7801}"/>
              </a:ext>
            </a:extLst>
          </p:cNvPr>
          <p:cNvSpPr/>
          <p:nvPr userDrawn="1"/>
        </p:nvSpPr>
        <p:spPr>
          <a:xfrm>
            <a:off x="1" y="0"/>
            <a:ext cx="672352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2784A-3329-471A-BF43-CA2F87DDD145}"/>
              </a:ext>
            </a:extLst>
          </p:cNvPr>
          <p:cNvSpPr>
            <a:spLocks noGrp="1"/>
          </p:cNvSpPr>
          <p:nvPr>
            <p:ph type="ctrTitle"/>
          </p:nvPr>
        </p:nvSpPr>
        <p:spPr>
          <a:xfrm>
            <a:off x="838201" y="2268071"/>
            <a:ext cx="4535424" cy="1422891"/>
          </a:xfrm>
        </p:spPr>
        <p:txBody>
          <a:bodyPr anchor="b">
            <a:noAutofit/>
          </a:bodyPr>
          <a:lstStyle>
            <a:lvl1pPr algn="l">
              <a:defRPr sz="3200" b="1">
                <a:solidFill>
                  <a:schemeClr val="bg1"/>
                </a:solidFill>
                <a:latin typeface="+mn-lt"/>
              </a:defRPr>
            </a:lvl1pPr>
          </a:lstStyle>
          <a:p>
            <a:endParaRPr lang="en-US"/>
          </a:p>
        </p:txBody>
      </p:sp>
      <p:sp>
        <p:nvSpPr>
          <p:cNvPr id="3" name="Subtitle 2">
            <a:extLst>
              <a:ext uri="{FF2B5EF4-FFF2-40B4-BE49-F238E27FC236}">
                <a16:creationId xmlns:a16="http://schemas.microsoft.com/office/drawing/2014/main" id="{E2C7AABC-D540-4866-AFE3-E86D74B821E5}"/>
              </a:ext>
            </a:extLst>
          </p:cNvPr>
          <p:cNvSpPr>
            <a:spLocks noGrp="1"/>
          </p:cNvSpPr>
          <p:nvPr>
            <p:ph type="subTitle" idx="1"/>
          </p:nvPr>
        </p:nvSpPr>
        <p:spPr>
          <a:xfrm>
            <a:off x="838199" y="4055135"/>
            <a:ext cx="3563471" cy="651336"/>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21" name="Rectangle 20">
            <a:extLst>
              <a:ext uri="{FF2B5EF4-FFF2-40B4-BE49-F238E27FC236}">
                <a16:creationId xmlns:a16="http://schemas.microsoft.com/office/drawing/2014/main" id="{6027FAC3-3ABD-4FA8-BE9F-4CEA2A257B0D}"/>
              </a:ext>
            </a:extLst>
          </p:cNvPr>
          <p:cNvSpPr/>
          <p:nvPr userDrawn="1"/>
        </p:nvSpPr>
        <p:spPr>
          <a:xfrm>
            <a:off x="838201" y="3795118"/>
            <a:ext cx="4535424" cy="45719"/>
          </a:xfrm>
          <a:prstGeom prst="rect">
            <a:avLst/>
          </a:prstGeom>
          <a:solidFill>
            <a:srgbClr val="FFB7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0BC29B-C775-4547-AF63-3254A8E6716D}"/>
              </a:ext>
            </a:extLst>
          </p:cNvPr>
          <p:cNvSpPr>
            <a:spLocks noGrp="1"/>
          </p:cNvSpPr>
          <p:nvPr>
            <p:ph type="sldNum" sz="quarter" idx="10"/>
          </p:nvPr>
        </p:nvSpPr>
        <p:spPr/>
        <p:txBody>
          <a:bodyPr/>
          <a:lstStyle/>
          <a:p>
            <a:fld id="{7B71A368-6F16-4F47-B26D-B9BF600B5BD6}" type="slidenum">
              <a:rPr lang="en-US" smtClean="0"/>
              <a:pPr/>
              <a:t>‹#›</a:t>
            </a:fld>
            <a:endParaRPr lang="en-US"/>
          </a:p>
        </p:txBody>
      </p:sp>
      <p:sp>
        <p:nvSpPr>
          <p:cNvPr id="9" name="Rectangle 8">
            <a:extLst>
              <a:ext uri="{FF2B5EF4-FFF2-40B4-BE49-F238E27FC236}">
                <a16:creationId xmlns:a16="http://schemas.microsoft.com/office/drawing/2014/main" id="{4CBE6504-4CAA-46DC-9A3A-B48971860CDB}"/>
              </a:ext>
            </a:extLst>
          </p:cNvPr>
          <p:cNvSpPr/>
          <p:nvPr userDrawn="1"/>
        </p:nvSpPr>
        <p:spPr>
          <a:xfrm>
            <a:off x="5961529" y="0"/>
            <a:ext cx="762000"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082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25AB59-D98A-486D-B5CB-F4423BC8BAD9}"/>
              </a:ext>
            </a:extLst>
          </p:cNvPr>
          <p:cNvSpPr>
            <a:spLocks noGrp="1"/>
          </p:cNvSpPr>
          <p:nvPr>
            <p:ph type="sldNum" sz="quarter" idx="10"/>
          </p:nvPr>
        </p:nvSpPr>
        <p:spPr/>
        <p:txBody>
          <a:bodyPr/>
          <a:lstStyle/>
          <a:p>
            <a:fld id="{7B71A368-6F16-4F47-B26D-B9BF600B5BD6}" type="slidenum">
              <a:rPr lang="en-US" smtClean="0"/>
              <a:pPr/>
              <a:t>‹#›</a:t>
            </a:fld>
            <a:endParaRPr lang="en-US"/>
          </a:p>
        </p:txBody>
      </p:sp>
      <p:grpSp>
        <p:nvGrpSpPr>
          <p:cNvPr id="4" name="Group 3">
            <a:extLst>
              <a:ext uri="{FF2B5EF4-FFF2-40B4-BE49-F238E27FC236}">
                <a16:creationId xmlns:a16="http://schemas.microsoft.com/office/drawing/2014/main" id="{7316250A-A147-450A-A5B0-4FD3758FBE67}"/>
              </a:ext>
            </a:extLst>
          </p:cNvPr>
          <p:cNvGrpSpPr/>
          <p:nvPr userDrawn="1"/>
        </p:nvGrpSpPr>
        <p:grpSpPr>
          <a:xfrm>
            <a:off x="-2364" y="590"/>
            <a:ext cx="12194364" cy="735403"/>
            <a:chOff x="-2364" y="590"/>
            <a:chExt cx="12194364" cy="735403"/>
          </a:xfrm>
        </p:grpSpPr>
        <p:sp>
          <p:nvSpPr>
            <p:cNvPr id="5" name="Rectangle 4">
              <a:extLst>
                <a:ext uri="{FF2B5EF4-FFF2-40B4-BE49-F238E27FC236}">
                  <a16:creationId xmlns:a16="http://schemas.microsoft.com/office/drawing/2014/main" id="{9CF9AAF4-8216-41A3-AB1F-CF58BE573815}"/>
                </a:ext>
              </a:extLst>
            </p:cNvPr>
            <p:cNvSpPr/>
            <p:nvPr/>
          </p:nvSpPr>
          <p:spPr>
            <a:xfrm>
              <a:off x="-2364" y="592485"/>
              <a:ext cx="12194364" cy="143508"/>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295472-1061-4963-8F5D-24A022ACEC7C}"/>
                </a:ext>
              </a:extLst>
            </p:cNvPr>
            <p:cNvSpPr/>
            <p:nvPr/>
          </p:nvSpPr>
          <p:spPr>
            <a:xfrm>
              <a:off x="-2364" y="590"/>
              <a:ext cx="12191999" cy="637955"/>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F803A295-9A3E-4C4B-A257-CC34B6039A37}"/>
              </a:ext>
            </a:extLst>
          </p:cNvPr>
          <p:cNvSpPr>
            <a:spLocks noGrp="1"/>
          </p:cNvSpPr>
          <p:nvPr>
            <p:ph type="title"/>
          </p:nvPr>
        </p:nvSpPr>
        <p:spPr>
          <a:xfrm>
            <a:off x="194441" y="-309842"/>
            <a:ext cx="8065520" cy="1325563"/>
          </a:xfrm>
        </p:spPr>
        <p:txBody>
          <a:bodyPr>
            <a:normAutofit/>
          </a:bodyPr>
          <a:lstStyle>
            <a:lvl1pPr>
              <a:defRPr sz="3600">
                <a:solidFill>
                  <a:schemeClr val="bg1"/>
                </a:solidFill>
              </a:defRPr>
            </a:lvl1pPr>
          </a:lstStyle>
          <a:p>
            <a:r>
              <a:rPr lang="en-US"/>
              <a:t>Click to edit</a:t>
            </a:r>
          </a:p>
        </p:txBody>
      </p:sp>
    </p:spTree>
    <p:extLst>
      <p:ext uri="{BB962C8B-B14F-4D97-AF65-F5344CB8AC3E}">
        <p14:creationId xmlns:p14="http://schemas.microsoft.com/office/powerpoint/2010/main" val="153932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90304" y="681037"/>
            <a:ext cx="10022286" cy="557784"/>
          </a:xfrm>
        </p:spPr>
        <p:txBody>
          <a:bodyPr>
            <a:noAutofit/>
          </a:bodyPr>
          <a:lstStyle>
            <a:lvl1pPr>
              <a:defRPr sz="3600" b="1">
                <a:solidFill>
                  <a:srgbClr val="003CA6"/>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90304" y="1926318"/>
            <a:ext cx="10710710" cy="413628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912D1F-CEF5-4043-A213-A818B9C7D4E9}"/>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94D83F29-030E-4FB6-93E6-1298FD3447B3}"/>
              </a:ext>
            </a:extLst>
          </p:cNvPr>
          <p:cNvSpPr>
            <a:spLocks noGrp="1"/>
          </p:cNvSpPr>
          <p:nvPr userDrawn="1">
            <p:ph type="body" idx="10" hasCustomPrompt="1"/>
          </p:nvPr>
        </p:nvSpPr>
        <p:spPr>
          <a:xfrm>
            <a:off x="1090304" y="1271673"/>
            <a:ext cx="10022286"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4" name="Slide Number Placeholder 3">
            <a:extLst>
              <a:ext uri="{FF2B5EF4-FFF2-40B4-BE49-F238E27FC236}">
                <a16:creationId xmlns:a16="http://schemas.microsoft.com/office/drawing/2014/main" id="{522E8D5E-0DAC-4E4E-B3D1-532B27EC90DA}"/>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10" name="Rectangle 9">
            <a:extLst>
              <a:ext uri="{FF2B5EF4-FFF2-40B4-BE49-F238E27FC236}">
                <a16:creationId xmlns:a16="http://schemas.microsoft.com/office/drawing/2014/main" id="{658B9E7B-97D5-455A-9C5C-F990AC4F5DA1}"/>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914C4A-D621-46B7-91BE-9DF07366EC3C}"/>
              </a:ext>
            </a:extLst>
          </p:cNvPr>
          <p:cNvPicPr>
            <a:picLocks noChangeAspect="1"/>
          </p:cNvPicPr>
          <p:nvPr userDrawn="1"/>
        </p:nvPicPr>
        <p:blipFill>
          <a:blip r:embed="rId2"/>
          <a:stretch>
            <a:fillRect/>
          </a:stretch>
        </p:blipFill>
        <p:spPr>
          <a:xfrm>
            <a:off x="10603058" y="6406347"/>
            <a:ext cx="1522634" cy="366839"/>
          </a:xfrm>
          <a:prstGeom prst="rect">
            <a:avLst/>
          </a:prstGeom>
        </p:spPr>
      </p:pic>
    </p:spTree>
    <p:extLst>
      <p:ext uri="{BB962C8B-B14F-4D97-AF65-F5344CB8AC3E}">
        <p14:creationId xmlns:p14="http://schemas.microsoft.com/office/powerpoint/2010/main" val="58390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142875" y="681037"/>
            <a:ext cx="9969715" cy="557784"/>
          </a:xfrm>
        </p:spPr>
        <p:txBody>
          <a:bodyPr>
            <a:noAutofit/>
          </a:bodyPr>
          <a:lstStyle>
            <a:lvl1pPr>
              <a:defRPr sz="3600" b="1">
                <a:solidFill>
                  <a:srgbClr val="003CA6"/>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74657" y="1926318"/>
            <a:ext cx="10726358" cy="413628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4D83F29-030E-4FB6-93E6-1298FD3447B3}"/>
              </a:ext>
            </a:extLst>
          </p:cNvPr>
          <p:cNvSpPr>
            <a:spLocks noGrp="1"/>
          </p:cNvSpPr>
          <p:nvPr userDrawn="1">
            <p:ph type="body" idx="10" hasCustomPrompt="1"/>
          </p:nvPr>
        </p:nvSpPr>
        <p:spPr>
          <a:xfrm>
            <a:off x="1142875" y="1271673"/>
            <a:ext cx="9969715"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12" name="Rectangle 11">
            <a:extLst>
              <a:ext uri="{FF2B5EF4-FFF2-40B4-BE49-F238E27FC236}">
                <a16:creationId xmlns:a16="http://schemas.microsoft.com/office/drawing/2014/main" id="{EE7A8D8B-F10B-4271-8A3C-40778E3A1338}"/>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AC7A71AB-5FDF-4338-A241-484F3D7EB0E5}"/>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14" name="Rectangle 13">
            <a:extLst>
              <a:ext uri="{FF2B5EF4-FFF2-40B4-BE49-F238E27FC236}">
                <a16:creationId xmlns:a16="http://schemas.microsoft.com/office/drawing/2014/main" id="{49CDEE36-B73E-4A77-88BA-6BB6EBA05FD0}"/>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4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74656" y="1926318"/>
            <a:ext cx="10726358" cy="413628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3908178-D336-4F48-9763-A12D707A4C04}"/>
              </a:ext>
            </a:extLst>
          </p:cNvPr>
          <p:cNvSpPr>
            <a:spLocks noGrp="1"/>
          </p:cNvSpPr>
          <p:nvPr>
            <p:ph type="body" idx="10" hasCustomPrompt="1"/>
          </p:nvPr>
        </p:nvSpPr>
        <p:spPr>
          <a:xfrm>
            <a:off x="1074656" y="1256416"/>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9" name="Picture 8">
            <a:extLst>
              <a:ext uri="{FF2B5EF4-FFF2-40B4-BE49-F238E27FC236}">
                <a16:creationId xmlns:a16="http://schemas.microsoft.com/office/drawing/2014/main" id="{C176C4B2-780E-420A-989C-C34FAAE8B6AF}"/>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1" name="Rectangle 10">
            <a:extLst>
              <a:ext uri="{FF2B5EF4-FFF2-40B4-BE49-F238E27FC236}">
                <a16:creationId xmlns:a16="http://schemas.microsoft.com/office/drawing/2014/main" id="{47C018A7-337E-4469-A9A9-46911DA9A25E}"/>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5FCF69-E262-4899-8D2E-F22485420E6F}"/>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EF3A8C-21C7-4821-AD13-4F76F9C9DB0E}"/>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348171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D86-8D1A-41F9-B301-2FBBBDD9049A}"/>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77D3AE1-883B-43B3-9B88-847A02BEFC29}"/>
              </a:ext>
            </a:extLst>
          </p:cNvPr>
          <p:cNvSpPr>
            <a:spLocks noGrp="1"/>
          </p:cNvSpPr>
          <p:nvPr>
            <p:ph idx="1"/>
          </p:nvPr>
        </p:nvSpPr>
        <p:spPr>
          <a:xfrm>
            <a:off x="1001260" y="1926318"/>
            <a:ext cx="10799754" cy="413628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3908178-D336-4F48-9763-A12D707A4C04}"/>
              </a:ext>
            </a:extLst>
          </p:cNvPr>
          <p:cNvSpPr>
            <a:spLocks noGrp="1"/>
          </p:cNvSpPr>
          <p:nvPr>
            <p:ph type="body" idx="10" hasCustomPrompt="1"/>
          </p:nvPr>
        </p:nvSpPr>
        <p:spPr>
          <a:xfrm>
            <a:off x="1074656" y="1256416"/>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sp>
        <p:nvSpPr>
          <p:cNvPr id="17" name="Rectangle 16">
            <a:extLst>
              <a:ext uri="{FF2B5EF4-FFF2-40B4-BE49-F238E27FC236}">
                <a16:creationId xmlns:a16="http://schemas.microsoft.com/office/drawing/2014/main" id="{578AFE63-FFF2-4808-9756-67DFC97A18CA}"/>
              </a:ext>
            </a:extLst>
          </p:cNvPr>
          <p:cNvSpPr/>
          <p:nvPr userDrawn="1"/>
        </p:nvSpPr>
        <p:spPr>
          <a:xfrm>
            <a:off x="0" y="0"/>
            <a:ext cx="536977" cy="6858000"/>
          </a:xfrm>
          <a:prstGeom prst="rect">
            <a:avLst/>
          </a:prstGeom>
          <a:solidFill>
            <a:srgbClr val="FFB71B"/>
          </a:solid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0E335B-9683-4089-B484-FBC555E005CB}"/>
              </a:ext>
            </a:extLst>
          </p:cNvPr>
          <p:cNvSpPr/>
          <p:nvPr userDrawn="1"/>
        </p:nvSpPr>
        <p:spPr>
          <a:xfrm>
            <a:off x="541584" y="0"/>
            <a:ext cx="212558"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3">
            <a:extLst>
              <a:ext uri="{FF2B5EF4-FFF2-40B4-BE49-F238E27FC236}">
                <a16:creationId xmlns:a16="http://schemas.microsoft.com/office/drawing/2014/main" id="{2E6F1FDD-C1CA-4CF1-A1FF-02C9EB5FD74E}"/>
              </a:ext>
            </a:extLst>
          </p:cNvPr>
          <p:cNvSpPr>
            <a:spLocks noGrp="1"/>
          </p:cNvSpPr>
          <p:nvPr>
            <p:ph type="sldNum" sz="quarter" idx="12"/>
          </p:nvPr>
        </p:nvSpPr>
        <p:spPr>
          <a:xfrm>
            <a:off x="13532" y="6245640"/>
            <a:ext cx="523445" cy="456762"/>
          </a:xfrm>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365517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5D0AE-E248-420B-A088-A1AD3AE51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62" b="4469"/>
          <a:stretch/>
        </p:blipFill>
        <p:spPr>
          <a:xfrm>
            <a:off x="-1388" y="1"/>
            <a:ext cx="12193388" cy="6858000"/>
          </a:xfrm>
          <a:prstGeom prst="rect">
            <a:avLst/>
          </a:prstGeom>
        </p:spPr>
      </p:pic>
      <p:sp>
        <p:nvSpPr>
          <p:cNvPr id="10" name="Rectangle 9">
            <a:extLst>
              <a:ext uri="{FF2B5EF4-FFF2-40B4-BE49-F238E27FC236}">
                <a16:creationId xmlns:a16="http://schemas.microsoft.com/office/drawing/2014/main" id="{D2E979AE-F5D1-4A9F-B3C4-A853DB1652E2}"/>
              </a:ext>
            </a:extLst>
          </p:cNvPr>
          <p:cNvSpPr/>
          <p:nvPr userDrawn="1"/>
        </p:nvSpPr>
        <p:spPr>
          <a:xfrm>
            <a:off x="0" y="-7589"/>
            <a:ext cx="12185651" cy="6865589"/>
          </a:xfrm>
          <a:prstGeom prst="rect">
            <a:avLst/>
          </a:prstGeom>
          <a:solidFill>
            <a:srgbClr val="003CA6">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831850" y="2818957"/>
            <a:ext cx="5769366" cy="842245"/>
          </a:xfrm>
        </p:spPr>
        <p:txBody>
          <a:bodyPr anchor="b">
            <a:normAutofit/>
          </a:bodyPr>
          <a:lstStyle>
            <a:lvl1pPr>
              <a:defRPr sz="4800" b="1">
                <a:solidFill>
                  <a:schemeClr val="bg1"/>
                </a:solidFill>
                <a:latin typeface="+mn-lt"/>
              </a:defRPr>
            </a:lvl1pPr>
          </a:lstStyle>
          <a:p>
            <a:endParaRPr lang="en-US"/>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831850" y="3919073"/>
            <a:ext cx="4535424" cy="4297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640C3D2B-EB1E-4C95-BB49-20F3C3D65260}"/>
              </a:ext>
            </a:extLst>
          </p:cNvPr>
          <p:cNvSpPr>
            <a:spLocks noGrp="1"/>
          </p:cNvSpPr>
          <p:nvPr>
            <p:ph type="sldNum" sz="quarter" idx="10"/>
          </p:nvPr>
        </p:nvSpPr>
        <p:spPr/>
        <p:txBody>
          <a:bodyPr/>
          <a:lstStyle/>
          <a:p>
            <a:fld id="{7B71A368-6F16-4F47-B26D-B9BF600B5BD6}" type="slidenum">
              <a:rPr lang="en-US" smtClean="0"/>
              <a:pPr/>
              <a:t>‹#›</a:t>
            </a:fld>
            <a:endParaRPr lang="en-US"/>
          </a:p>
        </p:txBody>
      </p:sp>
    </p:spTree>
    <p:extLst>
      <p:ext uri="{BB962C8B-B14F-4D97-AF65-F5344CB8AC3E}">
        <p14:creationId xmlns:p14="http://schemas.microsoft.com/office/powerpoint/2010/main" val="216787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5D0AE-E248-420B-A088-A1AD3AE51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8" r="11516"/>
          <a:stretch/>
        </p:blipFill>
        <p:spPr>
          <a:xfrm>
            <a:off x="3245222" y="0"/>
            <a:ext cx="8946777" cy="6857998"/>
          </a:xfrm>
          <a:prstGeom prst="rect">
            <a:avLst/>
          </a:prstGeom>
        </p:spPr>
      </p:pic>
      <p:sp>
        <p:nvSpPr>
          <p:cNvPr id="12" name="Rectangle 11">
            <a:extLst>
              <a:ext uri="{FF2B5EF4-FFF2-40B4-BE49-F238E27FC236}">
                <a16:creationId xmlns:a16="http://schemas.microsoft.com/office/drawing/2014/main" id="{A1615A72-498F-440A-AA6B-AEEE7EB09A9F}"/>
              </a:ext>
            </a:extLst>
          </p:cNvPr>
          <p:cNvSpPr/>
          <p:nvPr userDrawn="1"/>
        </p:nvSpPr>
        <p:spPr>
          <a:xfrm>
            <a:off x="3245222" y="0"/>
            <a:ext cx="8940427" cy="6857998"/>
          </a:xfrm>
          <a:prstGeom prst="rect">
            <a:avLst/>
          </a:prstGeom>
          <a:solidFill>
            <a:srgbClr val="003C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76C7C2-8381-4BD8-BD55-B65F13439964}"/>
              </a:ext>
            </a:extLst>
          </p:cNvPr>
          <p:cNvSpPr/>
          <p:nvPr userDrawn="1"/>
        </p:nvSpPr>
        <p:spPr>
          <a:xfrm>
            <a:off x="0" y="0"/>
            <a:ext cx="3245224" cy="6857999"/>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78585-1272-45CB-A960-3FB29A158A6E}"/>
              </a:ext>
            </a:extLst>
          </p:cNvPr>
          <p:cNvSpPr>
            <a:spLocks noGrp="1"/>
          </p:cNvSpPr>
          <p:nvPr>
            <p:ph type="title"/>
          </p:nvPr>
        </p:nvSpPr>
        <p:spPr>
          <a:xfrm>
            <a:off x="452208" y="1156447"/>
            <a:ext cx="2340807" cy="1501159"/>
          </a:xfrm>
        </p:spPr>
        <p:txBody>
          <a:bodyPr anchor="b">
            <a:normAutofit/>
          </a:bodyPr>
          <a:lstStyle>
            <a:lvl1pPr>
              <a:defRPr sz="2800" b="1">
                <a:solidFill>
                  <a:schemeClr val="bg1"/>
                </a:solidFill>
                <a:latin typeface="+mn-lt"/>
              </a:defRPr>
            </a:lvl1pPr>
          </a:lstStyle>
          <a:p>
            <a:endParaRPr lang="en-US"/>
          </a:p>
        </p:txBody>
      </p:sp>
      <p:sp>
        <p:nvSpPr>
          <p:cNvPr id="3" name="Text Placeholder 2">
            <a:extLst>
              <a:ext uri="{FF2B5EF4-FFF2-40B4-BE49-F238E27FC236}">
                <a16:creationId xmlns:a16="http://schemas.microsoft.com/office/drawing/2014/main" id="{7683898B-0F17-4EE2-A030-7668D620EF9B}"/>
              </a:ext>
            </a:extLst>
          </p:cNvPr>
          <p:cNvSpPr>
            <a:spLocks noGrp="1"/>
          </p:cNvSpPr>
          <p:nvPr>
            <p:ph type="body" idx="1"/>
          </p:nvPr>
        </p:nvSpPr>
        <p:spPr>
          <a:xfrm>
            <a:off x="452210" y="2999232"/>
            <a:ext cx="2036856" cy="4297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640C3D2B-EB1E-4C95-BB49-20F3C3D65260}"/>
              </a:ext>
            </a:extLst>
          </p:cNvPr>
          <p:cNvSpPr>
            <a:spLocks noGrp="1"/>
          </p:cNvSpPr>
          <p:nvPr>
            <p:ph type="sldNum" sz="quarter" idx="10"/>
          </p:nvPr>
        </p:nvSpPr>
        <p:spPr/>
        <p:txBody>
          <a:bodyPr/>
          <a:lstStyle>
            <a:lvl1pPr>
              <a:defRPr>
                <a:solidFill>
                  <a:schemeClr val="bg1"/>
                </a:solidFill>
              </a:defRPr>
            </a:lvl1pPr>
          </a:lstStyle>
          <a:p>
            <a:fld id="{7B71A368-6F16-4F47-B26D-B9BF600B5BD6}" type="slidenum">
              <a:rPr lang="en-US" smtClean="0"/>
              <a:pPr/>
              <a:t>‹#›</a:t>
            </a:fld>
            <a:endParaRPr lang="en-US"/>
          </a:p>
        </p:txBody>
      </p:sp>
      <p:sp>
        <p:nvSpPr>
          <p:cNvPr id="11" name="Rectangle 10">
            <a:extLst>
              <a:ext uri="{FF2B5EF4-FFF2-40B4-BE49-F238E27FC236}">
                <a16:creationId xmlns:a16="http://schemas.microsoft.com/office/drawing/2014/main" id="{A59F8077-0676-4E08-8E55-05746CCEEF8E}"/>
              </a:ext>
            </a:extLst>
          </p:cNvPr>
          <p:cNvSpPr/>
          <p:nvPr userDrawn="1"/>
        </p:nvSpPr>
        <p:spPr>
          <a:xfrm>
            <a:off x="452210" y="2782699"/>
            <a:ext cx="1690356" cy="45719"/>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65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749E0-4E8F-410E-8F19-73D2B4C19DC4}"/>
              </a:ext>
            </a:extLst>
          </p:cNvPr>
          <p:cNvSpPr>
            <a:spLocks noGrp="1"/>
          </p:cNvSpPr>
          <p:nvPr>
            <p:ph sz="half" idx="1"/>
          </p:nvPr>
        </p:nvSpPr>
        <p:spPr>
          <a:xfrm>
            <a:off x="1074656"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E6BA8-69CD-4D0E-A121-F8A94AAC8E74}"/>
              </a:ext>
            </a:extLst>
          </p:cNvPr>
          <p:cNvSpPr>
            <a:spLocks noGrp="1"/>
          </p:cNvSpPr>
          <p:nvPr>
            <p:ph sz="half" idx="2"/>
          </p:nvPr>
        </p:nvSpPr>
        <p:spPr>
          <a:xfrm>
            <a:off x="6349615" y="1819648"/>
            <a:ext cx="4759891" cy="4133088"/>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51BAAFE-4DCC-405F-8184-C408AF25A1F6}"/>
              </a:ext>
            </a:extLst>
          </p:cNvPr>
          <p:cNvSpPr>
            <a:spLocks noGrp="1"/>
          </p:cNvSpPr>
          <p:nvPr>
            <p:ph type="title"/>
          </p:nvPr>
        </p:nvSpPr>
        <p:spPr>
          <a:xfrm>
            <a:off x="1074656" y="681037"/>
            <a:ext cx="10037934" cy="557784"/>
          </a:xfrm>
        </p:spPr>
        <p:txBody>
          <a:bodyPr>
            <a:noAutofit/>
          </a:bodyPr>
          <a:lstStyle>
            <a:lvl1pPr>
              <a:defRPr sz="3600" b="1">
                <a:solidFill>
                  <a:srgbClr val="003CA6"/>
                </a:solidFill>
                <a:latin typeface="+mn-lt"/>
              </a:defRPr>
            </a:lvl1pPr>
          </a:lstStyle>
          <a:p>
            <a:r>
              <a:rPr lang="en-US"/>
              <a:t>Click to edit Master title style</a:t>
            </a:r>
          </a:p>
        </p:txBody>
      </p:sp>
      <p:sp>
        <p:nvSpPr>
          <p:cNvPr id="18" name="Text Placeholder 2">
            <a:extLst>
              <a:ext uri="{FF2B5EF4-FFF2-40B4-BE49-F238E27FC236}">
                <a16:creationId xmlns:a16="http://schemas.microsoft.com/office/drawing/2014/main" id="{80508E49-0C7A-42AD-86EE-660B50EA9748}"/>
              </a:ext>
            </a:extLst>
          </p:cNvPr>
          <p:cNvSpPr>
            <a:spLocks noGrp="1"/>
          </p:cNvSpPr>
          <p:nvPr>
            <p:ph type="body" idx="10" hasCustomPrompt="1"/>
          </p:nvPr>
        </p:nvSpPr>
        <p:spPr>
          <a:xfrm>
            <a:off x="1074656" y="1238821"/>
            <a:ext cx="10037934" cy="310896"/>
          </a:xfrm>
        </p:spPr>
        <p:txBody>
          <a:bodyPr>
            <a:noAutofit/>
          </a:bodyPr>
          <a:lstStyle>
            <a:lvl1pPr marL="0" indent="0">
              <a:buNone/>
              <a:defRPr sz="2000">
                <a:solidFill>
                  <a:srgbClr val="003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a:t>
            </a:r>
            <a:r>
              <a:rPr lang="en-US" err="1"/>
              <a:t>Subheader</a:t>
            </a:r>
            <a:endParaRPr lang="en-US"/>
          </a:p>
        </p:txBody>
      </p:sp>
      <p:pic>
        <p:nvPicPr>
          <p:cNvPr id="10" name="Picture 9">
            <a:extLst>
              <a:ext uri="{FF2B5EF4-FFF2-40B4-BE49-F238E27FC236}">
                <a16:creationId xmlns:a16="http://schemas.microsoft.com/office/drawing/2014/main" id="{227BCE84-D4D9-480A-80F4-F529C9A3A00F}"/>
              </a:ext>
            </a:extLst>
          </p:cNvPr>
          <p:cNvPicPr>
            <a:picLocks noChangeAspect="1"/>
          </p:cNvPicPr>
          <p:nvPr userDrawn="1"/>
        </p:nvPicPr>
        <p:blipFill>
          <a:blip r:embed="rId2"/>
          <a:stretch>
            <a:fillRect/>
          </a:stretch>
        </p:blipFill>
        <p:spPr>
          <a:xfrm>
            <a:off x="10603058" y="6406347"/>
            <a:ext cx="1522634" cy="366839"/>
          </a:xfrm>
          <a:prstGeom prst="rect">
            <a:avLst/>
          </a:prstGeom>
        </p:spPr>
      </p:pic>
      <p:sp>
        <p:nvSpPr>
          <p:cNvPr id="16" name="Rectangle 15">
            <a:extLst>
              <a:ext uri="{FF2B5EF4-FFF2-40B4-BE49-F238E27FC236}">
                <a16:creationId xmlns:a16="http://schemas.microsoft.com/office/drawing/2014/main" id="{BEB93A81-70E2-444C-8A46-C2D257A25533}"/>
              </a:ext>
            </a:extLst>
          </p:cNvPr>
          <p:cNvSpPr/>
          <p:nvPr userDrawn="1"/>
        </p:nvSpPr>
        <p:spPr>
          <a:xfrm>
            <a:off x="0" y="0"/>
            <a:ext cx="536977" cy="6858000"/>
          </a:xfrm>
          <a:prstGeom prst="rect">
            <a:avLst/>
          </a:prstGeom>
          <a:solidFill>
            <a:srgbClr val="003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DB891AAB-B566-4B07-ABC8-885C15320EFD}"/>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a:t>
            </a:fld>
            <a:endParaRPr lang="en-US"/>
          </a:p>
        </p:txBody>
      </p:sp>
      <p:sp>
        <p:nvSpPr>
          <p:cNvPr id="20" name="Rectangle 19">
            <a:extLst>
              <a:ext uri="{FF2B5EF4-FFF2-40B4-BE49-F238E27FC236}">
                <a16:creationId xmlns:a16="http://schemas.microsoft.com/office/drawing/2014/main" id="{6C81F6B0-315E-4E54-A2A6-F116EC3D2F9E}"/>
              </a:ext>
            </a:extLst>
          </p:cNvPr>
          <p:cNvSpPr/>
          <p:nvPr userDrawn="1"/>
        </p:nvSpPr>
        <p:spPr>
          <a:xfrm>
            <a:off x="541584" y="0"/>
            <a:ext cx="212558" cy="685800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29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62F0A-38C3-4D4B-BFBE-DDA266E10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E13AC-A4BA-4BEA-8D1C-76154BB4F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224E16-1895-4452-AE18-27AE33F7C0C4}"/>
              </a:ext>
            </a:extLst>
          </p:cNvPr>
          <p:cNvSpPr>
            <a:spLocks noGrp="1"/>
          </p:cNvSpPr>
          <p:nvPr>
            <p:ph type="sldNum" sz="quarter" idx="4"/>
          </p:nvPr>
        </p:nvSpPr>
        <p:spPr>
          <a:xfrm>
            <a:off x="194441" y="6264494"/>
            <a:ext cx="643759" cy="456762"/>
          </a:xfrm>
          <a:prstGeom prst="rect">
            <a:avLst/>
          </a:prstGeom>
        </p:spPr>
        <p:txBody>
          <a:bodyPr vert="horz" lIns="91440" tIns="45720" rIns="91440" bIns="45720" rtlCol="0" anchor="ctr"/>
          <a:lstStyle>
            <a:lvl1pPr algn="ctr">
              <a:defRPr sz="1200">
                <a:solidFill>
                  <a:schemeClr val="bg1"/>
                </a:solidFill>
              </a:defRPr>
            </a:lvl1pPr>
          </a:lstStyle>
          <a:p>
            <a:fld id="{7B71A368-6F16-4F47-B26D-B9BF600B5BD6}" type="slidenum">
              <a:rPr lang="en-US" smtClean="0"/>
              <a:pPr/>
              <a:t>‹#›</a:t>
            </a:fld>
            <a:endParaRPr lang="en-US"/>
          </a:p>
        </p:txBody>
      </p:sp>
    </p:spTree>
    <p:extLst>
      <p:ext uri="{BB962C8B-B14F-4D97-AF65-F5344CB8AC3E}">
        <p14:creationId xmlns:p14="http://schemas.microsoft.com/office/powerpoint/2010/main" val="217196049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9" r:id="rId4"/>
    <p:sldLayoutId id="2147483658" r:id="rId5"/>
    <p:sldLayoutId id="2147483670" r:id="rId6"/>
    <p:sldLayoutId id="2147483661" r:id="rId7"/>
    <p:sldLayoutId id="2147483668" r:id="rId8"/>
    <p:sldLayoutId id="2147483652" r:id="rId9"/>
    <p:sldLayoutId id="2147483659" r:id="rId10"/>
    <p:sldLayoutId id="2147483653" r:id="rId11"/>
    <p:sldLayoutId id="2147483663" r:id="rId12"/>
    <p:sldLayoutId id="2147483654" r:id="rId13"/>
    <p:sldLayoutId id="2147483664" r:id="rId14"/>
    <p:sldLayoutId id="2147483655" r:id="rId15"/>
    <p:sldLayoutId id="2147483671" r:id="rId16"/>
    <p:sldLayoutId id="2147483656" r:id="rId17"/>
    <p:sldLayoutId id="2147483665" r:id="rId18"/>
    <p:sldLayoutId id="2147483672" r:id="rId19"/>
    <p:sldLayoutId id="2147483673" r:id="rId20"/>
  </p:sldLayoutIdLst>
  <p:hf hdr="0" ftr="0" dt="0"/>
  <p:txStyles>
    <p:titleStyle>
      <a:lvl1pPr algn="l" defTabSz="914400" rtl="0" eaLnBrk="1" latinLnBrk="0" hangingPunct="1">
        <a:lnSpc>
          <a:spcPct val="90000"/>
        </a:lnSpc>
        <a:spcBef>
          <a:spcPct val="0"/>
        </a:spcBef>
        <a:buNone/>
        <a:defRPr sz="4400" b="1" kern="1200">
          <a:solidFill>
            <a:srgbClr val="003CA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hyperlink" Target="https://impact23.ucr.edu/program-team#faculty_advisory_workgrou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DEE97_CC43DDF8.xml"/><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hyperlink" Target="https://askleo.com/credit-card-compromised/?awt_l=P8TsA&amp;awt_m=K1tlZgcywJdfbL" TargetMode="Externa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cid:image001.png@01D8E927.95491260" TargetMode="External"/><Relationship Id="rId13" Type="http://schemas.openxmlformats.org/officeDocument/2006/relationships/image" Target="../media/image27.png"/><Relationship Id="rId3" Type="http://schemas.microsoft.com/office/2018/10/relationships/comments" Target="../comments/modernComment_7FFE57C8_82D816D1.xml"/><Relationship Id="rId7" Type="http://schemas.openxmlformats.org/officeDocument/2006/relationships/image" Target="../media/image24.png"/><Relationship Id="rId12" Type="http://schemas.openxmlformats.org/officeDocument/2006/relationships/image" Target="cid:image003.png@01D8E929.A0499F20" TargetMode="External"/><Relationship Id="rId2" Type="http://schemas.openxmlformats.org/officeDocument/2006/relationships/notesSlide" Target="../notesSlides/notesSlide17.xml"/><Relationship Id="rId16" Type="http://schemas.openxmlformats.org/officeDocument/2006/relationships/image" Target="cid:image007.png@01D8E929.A0499F20" TargetMode="External"/><Relationship Id="rId1" Type="http://schemas.openxmlformats.org/officeDocument/2006/relationships/slideLayout" Target="../slideLayouts/slideLayout20.xml"/><Relationship Id="rId6" Type="http://schemas.openxmlformats.org/officeDocument/2006/relationships/hyperlink" Target="https://procurement.ucr.edu/pcard" TargetMode="External"/><Relationship Id="rId11" Type="http://schemas.openxmlformats.org/officeDocument/2006/relationships/image" Target="../media/image26.png"/><Relationship Id="rId5" Type="http://schemas.openxmlformats.org/officeDocument/2006/relationships/hyperlink" Target="https://askleo.com/credit-card-compromised/?awt_l=P8TsA&amp;awt_m=K1tlZgcywJdfbL" TargetMode="External"/><Relationship Id="rId15" Type="http://schemas.openxmlformats.org/officeDocument/2006/relationships/image" Target="../media/image28.png"/><Relationship Id="rId10" Type="http://schemas.openxmlformats.org/officeDocument/2006/relationships/image" Target="cid:image004.png@01D8E927.E90F73D0" TargetMode="External"/><Relationship Id="rId4" Type="http://schemas.openxmlformats.org/officeDocument/2006/relationships/image" Target="../media/image23.jpeg"/><Relationship Id="rId9" Type="http://schemas.openxmlformats.org/officeDocument/2006/relationships/image" Target="../media/image25.png"/><Relationship Id="rId14" Type="http://schemas.openxmlformats.org/officeDocument/2006/relationships/image" Target="cid:image005.png@01D8E927.E90F73D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impact23.ucr.edu/insider-newsletter" TargetMode="External"/><Relationship Id="rId2" Type="http://schemas.openxmlformats.org/officeDocument/2006/relationships/hyperlink" Target="https://impact23.ucr.edu/impact23-calendar" TargetMode="Externa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hyperlink" Target="https://impact23.ucr.edu/recorded-events" TargetMode="External"/><Relationship Id="rId4" Type="http://schemas.openxmlformats.org/officeDocument/2006/relationships/hyperlink" Target="https://ucr.zoom.us/j/9495188069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hyperlink" Target="https://impact23.ucr.edu/"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FDEE8E_DFDE2265.xm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7DA-0A5C-457F-B6FB-6093EE712C84}"/>
              </a:ext>
            </a:extLst>
          </p:cNvPr>
          <p:cNvSpPr>
            <a:spLocks noGrp="1"/>
          </p:cNvSpPr>
          <p:nvPr>
            <p:ph type="ctrTitle"/>
          </p:nvPr>
        </p:nvSpPr>
        <p:spPr>
          <a:xfrm>
            <a:off x="774783" y="2632244"/>
            <a:ext cx="7546848" cy="1422891"/>
          </a:xfrm>
        </p:spPr>
        <p:txBody>
          <a:bodyPr/>
          <a:lstStyle/>
          <a:p>
            <a:r>
              <a:rPr lang="en-US" sz="4000"/>
              <a:t>Impact23 User </a:t>
            </a:r>
            <a:br>
              <a:rPr lang="en-US" sz="4000"/>
            </a:br>
            <a:r>
              <a:rPr lang="en-US" sz="4000"/>
              <a:t>Group Meeting</a:t>
            </a:r>
            <a:br>
              <a:rPr lang="en-US" sz="4000" b="0">
                <a:cs typeface="Calibri"/>
              </a:rPr>
            </a:br>
            <a:endParaRPr lang="en-US" b="0">
              <a:ea typeface="+mn-lt"/>
              <a:cs typeface="+mn-lt"/>
            </a:endParaRPr>
          </a:p>
        </p:txBody>
      </p:sp>
      <p:sp>
        <p:nvSpPr>
          <p:cNvPr id="3" name="Subtitle 2">
            <a:extLst>
              <a:ext uri="{FF2B5EF4-FFF2-40B4-BE49-F238E27FC236}">
                <a16:creationId xmlns:a16="http://schemas.microsoft.com/office/drawing/2014/main" id="{B1D559D4-C3C2-4E4F-8BEC-BFDD1E9AA232}"/>
              </a:ext>
            </a:extLst>
          </p:cNvPr>
          <p:cNvSpPr>
            <a:spLocks noGrp="1"/>
          </p:cNvSpPr>
          <p:nvPr>
            <p:ph type="subTitle" idx="1"/>
          </p:nvPr>
        </p:nvSpPr>
        <p:spPr>
          <a:xfrm>
            <a:off x="774783" y="4055135"/>
            <a:ext cx="3563471" cy="651336"/>
          </a:xfrm>
        </p:spPr>
        <p:txBody>
          <a:bodyPr vert="horz" lIns="91440" tIns="45720" rIns="91440" bIns="45720" rtlCol="0" anchor="t">
            <a:normAutofit/>
          </a:bodyPr>
          <a:lstStyle/>
          <a:p>
            <a:r>
              <a:rPr lang="en-US" sz="2400"/>
              <a:t>November 15, 2022</a:t>
            </a:r>
          </a:p>
        </p:txBody>
      </p:sp>
      <p:sp>
        <p:nvSpPr>
          <p:cNvPr id="4" name="Slide Number Placeholder 3">
            <a:extLst>
              <a:ext uri="{FF2B5EF4-FFF2-40B4-BE49-F238E27FC236}">
                <a16:creationId xmlns:a16="http://schemas.microsoft.com/office/drawing/2014/main" id="{6BA8DE63-6B11-4F2F-83A3-BC8F6B491A02}"/>
              </a:ext>
            </a:extLst>
          </p:cNvPr>
          <p:cNvSpPr>
            <a:spLocks noGrp="1"/>
          </p:cNvSpPr>
          <p:nvPr>
            <p:ph type="sldNum" sz="quarter" idx="10"/>
          </p:nvPr>
        </p:nvSpPr>
        <p:spPr/>
        <p:txBody>
          <a:bodyPr/>
          <a:lstStyle/>
          <a:p>
            <a:fld id="{7B71A368-6F16-4F47-B26D-B9BF600B5BD6}" type="slidenum">
              <a:rPr lang="en-US" smtClean="0"/>
              <a:pPr/>
              <a:t>1</a:t>
            </a:fld>
            <a:endParaRPr lang="en-US"/>
          </a:p>
        </p:txBody>
      </p:sp>
    </p:spTree>
    <p:extLst>
      <p:ext uri="{BB962C8B-B14F-4D97-AF65-F5344CB8AC3E}">
        <p14:creationId xmlns:p14="http://schemas.microsoft.com/office/powerpoint/2010/main" val="412228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10</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51192" y="73661"/>
            <a:ext cx="10109901" cy="1325563"/>
          </a:xfrm>
        </p:spPr>
        <p:txBody>
          <a:bodyPr lIns="91440" tIns="45720" rIns="91440" bIns="45720" anchor="t">
            <a:normAutofit/>
          </a:bodyPr>
          <a:lstStyle/>
          <a:p>
            <a:r>
              <a:rPr lang="en-US" b="1">
                <a:latin typeface="+mn-lt"/>
              </a:rPr>
              <a:t>Oracle Mini-Summit Key Takeaways</a:t>
            </a:r>
          </a:p>
        </p:txBody>
      </p:sp>
      <p:sp>
        <p:nvSpPr>
          <p:cNvPr id="5" name="Content Placeholder 2">
            <a:extLst>
              <a:ext uri="{FF2B5EF4-FFF2-40B4-BE49-F238E27FC236}">
                <a16:creationId xmlns:a16="http://schemas.microsoft.com/office/drawing/2014/main" id="{F1B18FCC-AB9C-4586-8720-7F01AE4BA793}"/>
              </a:ext>
            </a:extLst>
          </p:cNvPr>
          <p:cNvSpPr txBox="1">
            <a:spLocks/>
          </p:cNvSpPr>
          <p:nvPr/>
        </p:nvSpPr>
        <p:spPr>
          <a:xfrm>
            <a:off x="467923" y="1399224"/>
            <a:ext cx="10449272" cy="51687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a:ea typeface="+mn-lt"/>
                <a:cs typeface="+mn-lt"/>
              </a:rPr>
              <a:t>UCR has been engaging with other UC campuses since project inception, and the UC Oracle Mini-Summit only reinforced lessons learned that had been gained from these previous conversations.</a:t>
            </a:r>
          </a:p>
          <a:p>
            <a:pPr marL="342900" indent="-342900">
              <a:buFont typeface="+mj-lt"/>
              <a:buAutoNum type="arabicPeriod"/>
            </a:pPr>
            <a:r>
              <a:rPr lang="en-US">
                <a:ea typeface="+mn-lt"/>
                <a:cs typeface="+mn-lt"/>
              </a:rPr>
              <a:t>Each UC and its respective systems are different, so not all issues are universal</a:t>
            </a:r>
          </a:p>
          <a:p>
            <a:pPr marL="342900" indent="-342900">
              <a:buFont typeface="+mj-lt"/>
              <a:buAutoNum type="arabicPeriod"/>
            </a:pPr>
            <a:r>
              <a:rPr lang="en-US">
                <a:ea typeface="+mn-lt"/>
                <a:cs typeface="+mn-lt"/>
              </a:rPr>
              <a:t>UCR may be better situated than other UC campuses for Oracle and dependent system implementations due to our strategy, approach and confidence for system implementation.</a:t>
            </a:r>
          </a:p>
          <a:p>
            <a:pPr lvl="1"/>
            <a:r>
              <a:rPr lang="en-US">
                <a:ea typeface="+mn-lt"/>
                <a:cs typeface="+mn-lt"/>
              </a:rPr>
              <a:t>UCR’s FAU to COA change is less significant than other campuses, as our current FAU is more closely aligned to the new COA structure.</a:t>
            </a:r>
          </a:p>
          <a:p>
            <a:pPr lvl="1"/>
            <a:r>
              <a:rPr lang="en-US">
                <a:ea typeface="+mn-lt"/>
                <a:cs typeface="+mn-lt"/>
              </a:rPr>
              <a:t>UCR has already deployed on </a:t>
            </a:r>
            <a:r>
              <a:rPr lang="en-US" err="1">
                <a:ea typeface="+mn-lt"/>
                <a:cs typeface="+mn-lt"/>
              </a:rPr>
              <a:t>UCPath</a:t>
            </a:r>
            <a:r>
              <a:rPr lang="en-US">
                <a:ea typeface="+mn-lt"/>
                <a:cs typeface="+mn-lt"/>
              </a:rPr>
              <a:t> and is aware of deficiencies from that interface and how to mitigate for them.</a:t>
            </a:r>
          </a:p>
          <a:p>
            <a:pPr lvl="1"/>
            <a:r>
              <a:rPr lang="en-US">
                <a:ea typeface="+mn-lt"/>
                <a:cs typeface="+mn-lt"/>
              </a:rPr>
              <a:t>UCR has taken a minimal approach for the Oracle Project Portfolio Management (PPM) module related to Contract &amp; Grant and Capital Project management, to reduce issues and complexity; UCSD and UCM took a broader approach and are now needing to scale it back.</a:t>
            </a:r>
          </a:p>
          <a:p>
            <a:pPr lvl="1"/>
            <a:r>
              <a:rPr lang="en-US">
                <a:ea typeface="+mn-lt"/>
                <a:cs typeface="+mn-lt"/>
              </a:rPr>
              <a:t>UCSD deployed Oracle along with UC Path, while UC Merced deployed Oracle as their first-ever ERP Financial software; both of these scenarios put them at a large disadvantage compared to UCR</a:t>
            </a:r>
          </a:p>
          <a:p>
            <a:pPr lvl="1"/>
            <a:r>
              <a:rPr lang="en-US">
                <a:ea typeface="+mn-lt"/>
                <a:cs typeface="+mn-lt"/>
              </a:rPr>
              <a:t>UC Merced still doesn't have a data warehouse, and UCSD only had OP and audit-related reports at implementation</a:t>
            </a:r>
          </a:p>
          <a:p>
            <a:pPr marL="342900" indent="-342900">
              <a:buFont typeface="+mj-lt"/>
              <a:buAutoNum type="arabicPeriod"/>
            </a:pPr>
            <a:r>
              <a:rPr lang="en-US">
                <a:ea typeface="+mn-lt"/>
                <a:cs typeface="+mn-lt"/>
              </a:rPr>
              <a:t>Support model and strategies are critical to have in place prior to deployment as critical program resources (SMEs) will also have transactional work to perform post-deployment, and may not be available to address tickets.</a:t>
            </a:r>
          </a:p>
          <a:p>
            <a:pPr lvl="1"/>
            <a:r>
              <a:rPr lang="en-US">
                <a:ea typeface="+mn-lt"/>
                <a:cs typeface="+mn-lt"/>
              </a:rPr>
              <a:t>UCR is planning and committed to a concierge-level service for users during deployment and stabilization to assist the campus’s transition to Oracle.</a:t>
            </a:r>
          </a:p>
        </p:txBody>
      </p:sp>
      <p:sp>
        <p:nvSpPr>
          <p:cNvPr id="6" name="Rectangle 5">
            <a:extLst>
              <a:ext uri="{FF2B5EF4-FFF2-40B4-BE49-F238E27FC236}">
                <a16:creationId xmlns:a16="http://schemas.microsoft.com/office/drawing/2014/main" id="{79B6B07A-99DB-4BBC-8301-04D0EF19BE6A}"/>
              </a:ext>
            </a:extLst>
          </p:cNvPr>
          <p:cNvSpPr/>
          <p:nvPr/>
        </p:nvSpPr>
        <p:spPr>
          <a:xfrm>
            <a:off x="194441" y="853301"/>
            <a:ext cx="4218206" cy="369332"/>
          </a:xfrm>
          <a:prstGeom prst="rect">
            <a:avLst/>
          </a:prstGeom>
        </p:spPr>
        <p:txBody>
          <a:bodyPr wrap="none">
            <a:spAutoFit/>
          </a:bodyPr>
          <a:lstStyle/>
          <a:p>
            <a:r>
              <a:rPr lang="en-US" i="1">
                <a:solidFill>
                  <a:srgbClr val="003CA6"/>
                </a:solidFill>
                <a:cs typeface="Calibri"/>
              </a:rPr>
              <a:t>Key Takeaways from Oct. 21, 2022 Meeting</a:t>
            </a:r>
            <a:endParaRPr lang="en-US">
              <a:solidFill>
                <a:srgbClr val="003CA6"/>
              </a:solidFill>
            </a:endParaRPr>
          </a:p>
        </p:txBody>
      </p:sp>
    </p:spTree>
    <p:extLst>
      <p:ext uri="{BB962C8B-B14F-4D97-AF65-F5344CB8AC3E}">
        <p14:creationId xmlns:p14="http://schemas.microsoft.com/office/powerpoint/2010/main" val="312100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E2B55-20D2-411C-845E-2D244848E06B}"/>
              </a:ext>
            </a:extLst>
          </p:cNvPr>
          <p:cNvSpPr txBox="1"/>
          <p:nvPr/>
        </p:nvSpPr>
        <p:spPr>
          <a:xfrm>
            <a:off x="603411" y="1835624"/>
            <a:ext cx="4285397" cy="2859206"/>
          </a:xfrm>
          <a:prstGeom prst="rect">
            <a:avLst/>
          </a:prstGeom>
          <a:solidFill>
            <a:srgbClr val="009CDE"/>
          </a:solidFill>
        </p:spPr>
        <p:txBody>
          <a:bodyPr wrap="square" rtlCol="0">
            <a:spAutoFit/>
          </a:bodyPr>
          <a:lstStyle/>
          <a:p>
            <a:endParaRPr lang="en-US"/>
          </a:p>
        </p:txBody>
      </p:sp>
      <p:sp>
        <p:nvSpPr>
          <p:cNvPr id="6" name="Rectangle 5">
            <a:extLst>
              <a:ext uri="{FF2B5EF4-FFF2-40B4-BE49-F238E27FC236}">
                <a16:creationId xmlns:a16="http://schemas.microsoft.com/office/drawing/2014/main" id="{9BCB2E5C-8E85-4780-B5A8-46FAC8963DFA}"/>
              </a:ext>
            </a:extLst>
          </p:cNvPr>
          <p:cNvSpPr/>
          <p:nvPr/>
        </p:nvSpPr>
        <p:spPr>
          <a:xfrm>
            <a:off x="113345" y="0"/>
            <a:ext cx="5497643"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BA9574-B105-4B53-8B5D-F61A0C7DBAE9}"/>
              </a:ext>
            </a:extLst>
          </p:cNvPr>
          <p:cNvSpPr/>
          <p:nvPr/>
        </p:nvSpPr>
        <p:spPr>
          <a:xfrm>
            <a:off x="5613816" y="0"/>
            <a:ext cx="90564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D0527D-1061-44F2-B513-8A4D3D626A73}"/>
              </a:ext>
            </a:extLst>
          </p:cNvPr>
          <p:cNvSpPr>
            <a:spLocks noGrp="1"/>
          </p:cNvSpPr>
          <p:nvPr>
            <p:ph type="sldNum" sz="quarter" idx="10"/>
          </p:nvPr>
        </p:nvSpPr>
        <p:spPr/>
        <p:txBody>
          <a:bodyPr/>
          <a:lstStyle/>
          <a:p>
            <a:fld id="{7B71A368-6F16-4F47-B26D-B9BF600B5BD6}" type="slidenum">
              <a:rPr lang="en-US" smtClean="0"/>
              <a:pPr/>
              <a:t>11</a:t>
            </a:fld>
            <a:endParaRPr lang="en-US"/>
          </a:p>
        </p:txBody>
      </p:sp>
      <p:cxnSp>
        <p:nvCxnSpPr>
          <p:cNvPr id="9" name="Straight Connector 8">
            <a:extLst>
              <a:ext uri="{FF2B5EF4-FFF2-40B4-BE49-F238E27FC236}">
                <a16:creationId xmlns:a16="http://schemas.microsoft.com/office/drawing/2014/main" id="{3227A1BB-4559-448D-8BED-951DE97116A8}"/>
              </a:ext>
            </a:extLst>
          </p:cNvPr>
          <p:cNvCxnSpPr/>
          <p:nvPr/>
        </p:nvCxnSpPr>
        <p:spPr>
          <a:xfrm>
            <a:off x="613842" y="3781175"/>
            <a:ext cx="3200400"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4F938C76-A102-432C-AD3D-1761B0EAF4C8}"/>
              </a:ext>
            </a:extLst>
          </p:cNvPr>
          <p:cNvPicPr>
            <a:picLocks noChangeAspect="1"/>
          </p:cNvPicPr>
          <p:nvPr/>
        </p:nvPicPr>
        <p:blipFill rotWithShape="1">
          <a:blip r:embed="rId3">
            <a:extLst>
              <a:ext uri="{28A0092B-C50C-407E-A947-70E740481C1C}">
                <a14:useLocalDpi xmlns:a14="http://schemas.microsoft.com/office/drawing/2010/main" val="0"/>
              </a:ext>
            </a:extLst>
          </a:blip>
          <a:srcRect l="27628"/>
          <a:stretch/>
        </p:blipFill>
        <p:spPr>
          <a:xfrm>
            <a:off x="6519460" y="0"/>
            <a:ext cx="6052209" cy="6858000"/>
          </a:xfrm>
          <a:prstGeom prst="rect">
            <a:avLst/>
          </a:prstGeom>
        </p:spPr>
      </p:pic>
      <p:sp>
        <p:nvSpPr>
          <p:cNvPr id="10" name="Title 9">
            <a:extLst>
              <a:ext uri="{FF2B5EF4-FFF2-40B4-BE49-F238E27FC236}">
                <a16:creationId xmlns:a16="http://schemas.microsoft.com/office/drawing/2014/main" id="{E022B09E-8623-4BBC-B835-749500560718}"/>
              </a:ext>
            </a:extLst>
          </p:cNvPr>
          <p:cNvSpPr>
            <a:spLocks noGrp="1"/>
          </p:cNvSpPr>
          <p:nvPr>
            <p:ph type="title"/>
          </p:nvPr>
        </p:nvSpPr>
        <p:spPr>
          <a:xfrm>
            <a:off x="394571" y="2245764"/>
            <a:ext cx="5600165" cy="1501159"/>
          </a:xfrm>
        </p:spPr>
        <p:txBody>
          <a:bodyPr>
            <a:normAutofit/>
          </a:bodyPr>
          <a:lstStyle/>
          <a:p>
            <a:r>
              <a:rPr lang="en-US" sz="3600" b="0"/>
              <a:t>Faculty Collaboration </a:t>
            </a:r>
            <a:br>
              <a:rPr lang="en-US" sz="3600" b="0"/>
            </a:br>
            <a:r>
              <a:rPr lang="en-US" sz="3600" b="0"/>
              <a:t>&amp; Feedback</a:t>
            </a:r>
          </a:p>
        </p:txBody>
      </p:sp>
      <p:sp>
        <p:nvSpPr>
          <p:cNvPr id="2" name="Rectangle 1">
            <a:extLst>
              <a:ext uri="{FF2B5EF4-FFF2-40B4-BE49-F238E27FC236}">
                <a16:creationId xmlns:a16="http://schemas.microsoft.com/office/drawing/2014/main" id="{8DC08EA9-098A-4171-B1C5-6F1482190827}"/>
              </a:ext>
            </a:extLst>
          </p:cNvPr>
          <p:cNvSpPr/>
          <p:nvPr/>
        </p:nvSpPr>
        <p:spPr>
          <a:xfrm>
            <a:off x="434053" y="5061063"/>
            <a:ext cx="4726941" cy="892552"/>
          </a:xfrm>
          <a:prstGeom prst="rect">
            <a:avLst/>
          </a:prstGeom>
        </p:spPr>
        <p:txBody>
          <a:bodyPr wrap="square">
            <a:spAutoFit/>
          </a:bodyPr>
          <a:lstStyle/>
          <a:p>
            <a:r>
              <a:rPr lang="en-US" sz="2000" b="1">
                <a:solidFill>
                  <a:schemeClr val="bg1"/>
                </a:solidFill>
                <a:ea typeface="+mn-lt"/>
                <a:cs typeface="+mn-lt"/>
              </a:rPr>
              <a:t>Veronica Ruiz</a:t>
            </a:r>
          </a:p>
          <a:p>
            <a:r>
              <a:rPr lang="en-US" sz="1600" i="1">
                <a:solidFill>
                  <a:srgbClr val="FFFFFF"/>
                </a:solidFill>
                <a:ea typeface="+mn-lt"/>
                <a:cs typeface="+mn-lt"/>
              </a:rPr>
              <a:t>Staff Lead – Impact23 Faculty Advisory Workgroup</a:t>
            </a:r>
          </a:p>
          <a:p>
            <a:r>
              <a:rPr lang="en-US" sz="1600" i="1">
                <a:solidFill>
                  <a:schemeClr val="bg1"/>
                </a:solidFill>
                <a:ea typeface="+mn-lt"/>
                <a:cs typeface="+mn-lt"/>
              </a:rPr>
              <a:t>Chief Financial and Administrative Officer</a:t>
            </a:r>
          </a:p>
        </p:txBody>
      </p:sp>
    </p:spTree>
    <p:extLst>
      <p:ext uri="{BB962C8B-B14F-4D97-AF65-F5344CB8AC3E}">
        <p14:creationId xmlns:p14="http://schemas.microsoft.com/office/powerpoint/2010/main" val="359361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12</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1" y="49283"/>
            <a:ext cx="10109901" cy="1325563"/>
          </a:xfrm>
        </p:spPr>
        <p:txBody>
          <a:bodyPr lIns="91440" tIns="45720" rIns="91440" bIns="45720" anchor="t">
            <a:normAutofit/>
          </a:bodyPr>
          <a:lstStyle/>
          <a:p>
            <a:r>
              <a:rPr lang="en-US" b="1">
                <a:latin typeface="+mn-lt"/>
                <a:cs typeface="Calibri"/>
              </a:rPr>
              <a:t>Faculty Collaboration &amp; Feedback</a:t>
            </a:r>
          </a:p>
        </p:txBody>
      </p:sp>
      <p:sp>
        <p:nvSpPr>
          <p:cNvPr id="5" name="TextBox 4">
            <a:extLst>
              <a:ext uri="{FF2B5EF4-FFF2-40B4-BE49-F238E27FC236}">
                <a16:creationId xmlns:a16="http://schemas.microsoft.com/office/drawing/2014/main" id="{431CA379-17F1-BD9A-00AA-31908CEFFEE9}"/>
              </a:ext>
            </a:extLst>
          </p:cNvPr>
          <p:cNvSpPr txBox="1"/>
          <p:nvPr/>
        </p:nvSpPr>
        <p:spPr>
          <a:xfrm>
            <a:off x="194561" y="1056212"/>
            <a:ext cx="1164777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3CA6"/>
                </a:solidFill>
                <a:ea typeface="+mn-lt"/>
                <a:cs typeface="+mn-lt"/>
              </a:rPr>
              <a:t>Faculty Advisory Workgroup Objectives </a:t>
            </a:r>
          </a:p>
          <a:p>
            <a:endParaRPr lang="en-US" sz="2000">
              <a:ea typeface="+mn-lt"/>
              <a:cs typeface="+mn-lt"/>
            </a:endParaRPr>
          </a:p>
          <a:p>
            <a:pPr marL="342900" indent="-342900">
              <a:buFont typeface="Arial"/>
              <a:buChar char="•"/>
            </a:pPr>
            <a:r>
              <a:rPr lang="en-US" sz="2000">
                <a:ea typeface="+mn-lt"/>
                <a:cs typeface="+mn-lt"/>
              </a:rPr>
              <a:t>The faculty advisory workgroup advises on various topics impacting UCR faculty related to the Impact23 Financial System Replacement Program. </a:t>
            </a:r>
            <a:endParaRPr lang="en-US" sz="2000">
              <a:cs typeface="Calibri"/>
            </a:endParaRPr>
          </a:p>
          <a:p>
            <a:pPr marL="342900" indent="-342900">
              <a:buFont typeface="Arial"/>
              <a:buChar char="•"/>
            </a:pPr>
            <a:endParaRPr lang="en-US" sz="2000">
              <a:cs typeface="Calibri"/>
            </a:endParaRPr>
          </a:p>
          <a:p>
            <a:pPr marL="342900" indent="-342900">
              <a:buFont typeface="Arial"/>
              <a:buChar char="•"/>
            </a:pPr>
            <a:r>
              <a:rPr lang="en-US" sz="2000">
                <a:ea typeface="+mn-lt"/>
                <a:cs typeface="+mn-lt"/>
              </a:rPr>
              <a:t>The workgroup identifies issues of concern to the faculty, provides recommendations for problem resolution, and the best approach to engaging and communicating with faculty across the campus regarding the implementation of new systems/processes related to Impact23. </a:t>
            </a:r>
          </a:p>
          <a:p>
            <a:pPr marL="342900" indent="-342900">
              <a:buFont typeface="Arial"/>
              <a:buChar char="•"/>
            </a:pPr>
            <a:endParaRPr lang="en-US" sz="2000">
              <a:ea typeface="+mn-lt"/>
              <a:cs typeface="+mn-lt"/>
            </a:endParaRPr>
          </a:p>
          <a:p>
            <a:pPr marL="342900" indent="-342900">
              <a:buFont typeface="Arial"/>
              <a:buChar char="•"/>
            </a:pPr>
            <a:r>
              <a:rPr lang="en-US" sz="2000">
                <a:ea typeface="+mn-lt"/>
                <a:cs typeface="+mn-lt"/>
              </a:rPr>
              <a:t>The workgroup provides feedback and recommendations on faculty financial reporting needs as well as other system functionality unique to a faculty member and provides a faculty perspective for the Impact23 implementation. </a:t>
            </a:r>
            <a:endParaRPr lang="en-US" sz="2000">
              <a:cs typeface="Calibri"/>
            </a:endParaRPr>
          </a:p>
          <a:p>
            <a:pPr marL="342900" indent="-342900">
              <a:buFont typeface="Arial"/>
              <a:buChar char="•"/>
            </a:pPr>
            <a:endParaRPr lang="en-US" sz="2000">
              <a:cs typeface="Calibri"/>
            </a:endParaRPr>
          </a:p>
          <a:p>
            <a:pPr marL="342900" indent="-342900">
              <a:buFont typeface="Arial"/>
              <a:buChar char="•"/>
            </a:pPr>
            <a:r>
              <a:rPr lang="en-US" sz="2000">
                <a:ea typeface="+mn-lt"/>
                <a:cs typeface="+mn-lt"/>
              </a:rPr>
              <a:t>The workgroup engages collaboratively and considers the needs and requirements of other faculty in providing feedback and proposing recommendations towards workgroup specific deliverables. </a:t>
            </a:r>
            <a:endParaRPr lang="en-US" sz="2000">
              <a:cs typeface="Calibri" panose="020F0502020204030204"/>
            </a:endParaRPr>
          </a:p>
          <a:p>
            <a:endParaRPr lang="en-US" sz="2400" b="1">
              <a:solidFill>
                <a:srgbClr val="003CA6"/>
              </a:solidFill>
              <a:ea typeface="+mn-lt"/>
              <a:cs typeface="+mn-lt"/>
            </a:endParaRPr>
          </a:p>
          <a:p>
            <a:pPr marL="285750" indent="-285750">
              <a:buFont typeface="Arial,Sans-Serif"/>
              <a:buChar char="•"/>
            </a:pPr>
            <a:endParaRPr lang="en-US" sz="2000">
              <a:ea typeface="Calibri"/>
              <a:cs typeface="Calibri"/>
            </a:endParaRPr>
          </a:p>
          <a:p>
            <a:endParaRPr lang="en-US" sz="2000">
              <a:ea typeface="Calibri"/>
              <a:cs typeface="Calibri"/>
            </a:endParaRPr>
          </a:p>
          <a:p>
            <a:pPr marL="285750" indent="-285750">
              <a:buFont typeface="Arial"/>
              <a:buChar char="•"/>
            </a:pPr>
            <a:endParaRPr lang="en-US" sz="1600">
              <a:ea typeface="Calibri"/>
              <a:cs typeface="Calibri"/>
            </a:endParaRPr>
          </a:p>
        </p:txBody>
      </p:sp>
    </p:spTree>
    <p:extLst>
      <p:ext uri="{BB962C8B-B14F-4D97-AF65-F5344CB8AC3E}">
        <p14:creationId xmlns:p14="http://schemas.microsoft.com/office/powerpoint/2010/main" val="2878734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13</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1" y="49283"/>
            <a:ext cx="10109901" cy="1325563"/>
          </a:xfrm>
        </p:spPr>
        <p:txBody>
          <a:bodyPr lIns="91440" tIns="45720" rIns="91440" bIns="45720" anchor="t">
            <a:normAutofit/>
          </a:bodyPr>
          <a:lstStyle/>
          <a:p>
            <a:r>
              <a:rPr lang="en-US" b="1">
                <a:latin typeface="+mn-lt"/>
                <a:cs typeface="Calibri"/>
              </a:rPr>
              <a:t>Faculty Collaboration &amp; Feedback</a:t>
            </a:r>
          </a:p>
        </p:txBody>
      </p:sp>
      <p:sp>
        <p:nvSpPr>
          <p:cNvPr id="5" name="TextBox 4">
            <a:extLst>
              <a:ext uri="{FF2B5EF4-FFF2-40B4-BE49-F238E27FC236}">
                <a16:creationId xmlns:a16="http://schemas.microsoft.com/office/drawing/2014/main" id="{431CA379-17F1-BD9A-00AA-31908CEFFEE9}"/>
              </a:ext>
            </a:extLst>
          </p:cNvPr>
          <p:cNvSpPr txBox="1"/>
          <p:nvPr/>
        </p:nvSpPr>
        <p:spPr>
          <a:xfrm>
            <a:off x="513537" y="1330886"/>
            <a:ext cx="712008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3CA6"/>
                </a:solidFill>
                <a:ea typeface="+mn-lt"/>
                <a:cs typeface="+mn-lt"/>
              </a:rPr>
              <a:t>Impact23 Executive Steering Committee Appointment</a:t>
            </a:r>
            <a:r>
              <a:rPr lang="en-US" sz="2400" b="1">
                <a:solidFill>
                  <a:srgbClr val="003CA6"/>
                </a:solidFill>
                <a:ea typeface="+mn-lt"/>
                <a:cs typeface="+mn-lt"/>
              </a:rPr>
              <a:t> </a:t>
            </a:r>
          </a:p>
          <a:p>
            <a:pPr marL="285750" indent="-285750">
              <a:buFont typeface="Arial,Sans-Serif"/>
              <a:buChar char="•"/>
            </a:pPr>
            <a:endParaRPr lang="en-US" sz="1600" b="1">
              <a:ea typeface="+mn-lt"/>
              <a:cs typeface="+mn-lt"/>
            </a:endParaRPr>
          </a:p>
          <a:p>
            <a:pPr marL="285750" indent="-285750">
              <a:buFont typeface="Arial,Sans-Serif"/>
              <a:buChar char="•"/>
            </a:pPr>
            <a:r>
              <a:rPr lang="en-US" b="1">
                <a:ea typeface="+mn-lt"/>
                <a:cs typeface="+mn-lt"/>
              </a:rPr>
              <a:t>Declan McCole</a:t>
            </a:r>
            <a:r>
              <a:rPr lang="en-US">
                <a:ea typeface="+mn-lt"/>
                <a:cs typeface="+mn-lt"/>
              </a:rPr>
              <a:t>, Vice Chair of the Academic Senate and Professor, School of Medicine has been </a:t>
            </a:r>
            <a:r>
              <a:rPr lang="en-US" b="1">
                <a:ea typeface="+mn-lt"/>
                <a:cs typeface="+mn-lt"/>
              </a:rPr>
              <a:t>appointed to the Impact23 Executive Steering Committee</a:t>
            </a:r>
            <a:r>
              <a:rPr lang="en-US">
                <a:ea typeface="+mn-lt"/>
                <a:cs typeface="+mn-lt"/>
              </a:rPr>
              <a:t>. </a:t>
            </a:r>
            <a:endParaRPr lang="en-US">
              <a:cs typeface="Calibri"/>
            </a:endParaRPr>
          </a:p>
          <a:p>
            <a:pPr marL="285750" indent="-285750">
              <a:buFont typeface="Arial,Sans-Serif"/>
              <a:buChar char="•"/>
            </a:pPr>
            <a:endParaRPr lang="en-US">
              <a:ea typeface="+mn-lt"/>
              <a:cs typeface="+mn-lt"/>
            </a:endParaRPr>
          </a:p>
          <a:p>
            <a:pPr marL="285750" indent="-285750">
              <a:buFont typeface="Arial,Sans-Serif"/>
              <a:buChar char="•"/>
            </a:pPr>
            <a:r>
              <a:rPr lang="en-US">
                <a:ea typeface="+mn-lt"/>
                <a:cs typeface="+mn-lt"/>
              </a:rPr>
              <a:t>In this role, Declan will continue amplifying faculty input for the program. He joins Gerry </a:t>
            </a:r>
            <a:r>
              <a:rPr lang="en-US" err="1">
                <a:ea typeface="+mn-lt"/>
                <a:cs typeface="+mn-lt"/>
              </a:rPr>
              <a:t>Bomotti</a:t>
            </a:r>
            <a:r>
              <a:rPr lang="en-US">
                <a:ea typeface="+mn-lt"/>
                <a:cs typeface="+mn-lt"/>
              </a:rPr>
              <a:t>, Matt Gunkel, and Bobbi McCracken on the Executive Steering Committee.</a:t>
            </a:r>
            <a:r>
              <a:rPr lang="en-US" sz="2000">
                <a:ea typeface="+mn-lt"/>
                <a:cs typeface="+mn-lt"/>
              </a:rPr>
              <a:t> </a:t>
            </a:r>
          </a:p>
          <a:p>
            <a:pPr marL="285750" indent="-285750">
              <a:buFont typeface="Arial,Sans-Serif"/>
              <a:buChar char="•"/>
            </a:pPr>
            <a:endParaRPr lang="en-US" sz="2000">
              <a:ea typeface="Calibri"/>
              <a:cs typeface="Calibri"/>
            </a:endParaRPr>
          </a:p>
          <a:p>
            <a:endParaRPr lang="en-US" sz="2000">
              <a:ea typeface="Calibri"/>
              <a:cs typeface="Calibri"/>
            </a:endParaRPr>
          </a:p>
          <a:p>
            <a:pPr marL="285750" indent="-285750">
              <a:buFont typeface="Arial"/>
              <a:buChar char="•"/>
            </a:pPr>
            <a:endParaRPr lang="en-US" sz="1600">
              <a:ea typeface="Calibri"/>
              <a:cs typeface="Calibri"/>
            </a:endParaRPr>
          </a:p>
        </p:txBody>
      </p:sp>
      <p:sp>
        <p:nvSpPr>
          <p:cNvPr id="7" name="TextBox 6">
            <a:extLst>
              <a:ext uri="{FF2B5EF4-FFF2-40B4-BE49-F238E27FC236}">
                <a16:creationId xmlns:a16="http://schemas.microsoft.com/office/drawing/2014/main" id="{9711F1E6-D798-A407-DBE3-E41927FFCAC7}"/>
              </a:ext>
            </a:extLst>
          </p:cNvPr>
          <p:cNvSpPr txBox="1"/>
          <p:nvPr/>
        </p:nvSpPr>
        <p:spPr>
          <a:xfrm>
            <a:off x="7932737" y="4427507"/>
            <a:ext cx="373856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3CA6"/>
                </a:solidFill>
                <a:cs typeface="Calibri" panose="020F0502020204030204"/>
              </a:rPr>
              <a:t>Declan F. McCole</a:t>
            </a:r>
          </a:p>
          <a:p>
            <a:pPr algn="ctr"/>
            <a:r>
              <a:rPr lang="en-US" sz="1400">
                <a:cs typeface="Calibri" panose="020F0502020204030204"/>
              </a:rPr>
              <a:t>UCR Academic Senate Vice Chair &amp; </a:t>
            </a:r>
            <a:br>
              <a:rPr lang="en-US" sz="1400">
                <a:cs typeface="Calibri" panose="020F0502020204030204"/>
              </a:rPr>
            </a:br>
            <a:r>
              <a:rPr lang="en-US" sz="1400" i="1">
                <a:cs typeface="Calibri" panose="020F0502020204030204"/>
              </a:rPr>
              <a:t>Impact23 Executive Steering Committee Member</a:t>
            </a:r>
          </a:p>
        </p:txBody>
      </p:sp>
      <p:pic>
        <p:nvPicPr>
          <p:cNvPr id="4" name="Picture 5">
            <a:extLst>
              <a:ext uri="{FF2B5EF4-FFF2-40B4-BE49-F238E27FC236}">
                <a16:creationId xmlns:a16="http://schemas.microsoft.com/office/drawing/2014/main" id="{8801ECC4-56FE-4AF9-2826-D720DB17BB8F}"/>
              </a:ext>
            </a:extLst>
          </p:cNvPr>
          <p:cNvPicPr>
            <a:picLocks noChangeAspect="1"/>
          </p:cNvPicPr>
          <p:nvPr/>
        </p:nvPicPr>
        <p:blipFill>
          <a:blip r:embed="rId3"/>
          <a:stretch>
            <a:fillRect/>
          </a:stretch>
        </p:blipFill>
        <p:spPr>
          <a:xfrm>
            <a:off x="8659062" y="1450914"/>
            <a:ext cx="2390775" cy="2847975"/>
          </a:xfrm>
          <a:prstGeom prst="rect">
            <a:avLst/>
          </a:prstGeom>
        </p:spPr>
      </p:pic>
      <p:sp>
        <p:nvSpPr>
          <p:cNvPr id="8" name="TextBox 1">
            <a:extLst>
              <a:ext uri="{FF2B5EF4-FFF2-40B4-BE49-F238E27FC236}">
                <a16:creationId xmlns:a16="http://schemas.microsoft.com/office/drawing/2014/main" id="{2F0D66F9-9A2B-7659-6B72-85AF561F86B1}"/>
              </a:ext>
            </a:extLst>
          </p:cNvPr>
          <p:cNvSpPr txBox="1"/>
          <p:nvPr/>
        </p:nvSpPr>
        <p:spPr>
          <a:xfrm>
            <a:off x="628021" y="4211934"/>
            <a:ext cx="7184569"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3CA6"/>
                </a:solidFill>
                <a:latin typeface="Calibri"/>
                <a:ea typeface="+mn-lt"/>
                <a:cs typeface="Calibri"/>
              </a:rPr>
              <a:t>Faculty Feedback Roundtable</a:t>
            </a:r>
          </a:p>
          <a:p>
            <a:endParaRPr lang="en-US" sz="2000" b="1">
              <a:solidFill>
                <a:srgbClr val="003CA6"/>
              </a:solidFill>
              <a:latin typeface="Calibri"/>
              <a:ea typeface="Arial"/>
              <a:cs typeface="Calibri"/>
            </a:endParaRPr>
          </a:p>
          <a:p>
            <a:pPr marL="285750" indent="-285750">
              <a:buFont typeface="Arial"/>
              <a:buChar char="•"/>
            </a:pPr>
            <a:r>
              <a:rPr lang="en-US">
                <a:latin typeface="Calibri"/>
                <a:ea typeface="Arial"/>
                <a:cs typeface="Arial"/>
              </a:rPr>
              <a:t>At monthly </a:t>
            </a:r>
            <a:r>
              <a:rPr lang="en-US">
                <a:latin typeface="Calibri"/>
                <a:ea typeface="Arial"/>
                <a:cs typeface="Arial"/>
                <a:hlinkClick r:id="rId4"/>
              </a:rPr>
              <a:t>Faculty Advisory Workgroup</a:t>
            </a:r>
            <a:r>
              <a:rPr lang="en-US">
                <a:latin typeface="Calibri"/>
                <a:ea typeface="Arial"/>
                <a:cs typeface="Arial"/>
              </a:rPr>
              <a:t> meetings, faculty representatives from each of the schools/colleges have an opportunity to provide insights, perspectives, and recommendations.  ​</a:t>
            </a:r>
          </a:p>
          <a:p>
            <a:pPr marL="285750" indent="-285750">
              <a:buFont typeface="Arial"/>
              <a:buChar char="•"/>
            </a:pPr>
            <a:endParaRPr lang="en-US">
              <a:cs typeface="Arial"/>
            </a:endParaRPr>
          </a:p>
        </p:txBody>
      </p:sp>
    </p:spTree>
    <p:extLst>
      <p:ext uri="{BB962C8B-B14F-4D97-AF65-F5344CB8AC3E}">
        <p14:creationId xmlns:p14="http://schemas.microsoft.com/office/powerpoint/2010/main" val="206613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E2B55-20D2-411C-845E-2D244848E06B}"/>
              </a:ext>
            </a:extLst>
          </p:cNvPr>
          <p:cNvSpPr txBox="1"/>
          <p:nvPr/>
        </p:nvSpPr>
        <p:spPr>
          <a:xfrm>
            <a:off x="603411" y="1835624"/>
            <a:ext cx="4285397" cy="2859206"/>
          </a:xfrm>
          <a:prstGeom prst="rect">
            <a:avLst/>
          </a:prstGeom>
          <a:solidFill>
            <a:srgbClr val="009CDE"/>
          </a:solidFill>
        </p:spPr>
        <p:txBody>
          <a:bodyPr wrap="square" rtlCol="0">
            <a:spAutoFit/>
          </a:bodyPr>
          <a:lstStyle/>
          <a:p>
            <a:endParaRPr lang="en-US"/>
          </a:p>
        </p:txBody>
      </p:sp>
      <p:sp>
        <p:nvSpPr>
          <p:cNvPr id="6" name="Rectangle 5">
            <a:extLst>
              <a:ext uri="{FF2B5EF4-FFF2-40B4-BE49-F238E27FC236}">
                <a16:creationId xmlns:a16="http://schemas.microsoft.com/office/drawing/2014/main" id="{9BCB2E5C-8E85-4780-B5A8-46FAC8963DFA}"/>
              </a:ext>
            </a:extLst>
          </p:cNvPr>
          <p:cNvSpPr/>
          <p:nvPr/>
        </p:nvSpPr>
        <p:spPr>
          <a:xfrm>
            <a:off x="113345" y="0"/>
            <a:ext cx="5497643"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BA9574-B105-4B53-8B5D-F61A0C7DBAE9}"/>
              </a:ext>
            </a:extLst>
          </p:cNvPr>
          <p:cNvSpPr/>
          <p:nvPr/>
        </p:nvSpPr>
        <p:spPr>
          <a:xfrm>
            <a:off x="5613816" y="0"/>
            <a:ext cx="90564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D0527D-1061-44F2-B513-8A4D3D626A73}"/>
              </a:ext>
            </a:extLst>
          </p:cNvPr>
          <p:cNvSpPr>
            <a:spLocks noGrp="1"/>
          </p:cNvSpPr>
          <p:nvPr>
            <p:ph type="sldNum" sz="quarter" idx="10"/>
          </p:nvPr>
        </p:nvSpPr>
        <p:spPr/>
        <p:txBody>
          <a:bodyPr/>
          <a:lstStyle/>
          <a:p>
            <a:fld id="{7B71A368-6F16-4F47-B26D-B9BF600B5BD6}" type="slidenum">
              <a:rPr lang="en-US" smtClean="0"/>
              <a:pPr/>
              <a:t>14</a:t>
            </a:fld>
            <a:endParaRPr lang="en-US"/>
          </a:p>
        </p:txBody>
      </p:sp>
      <p:cxnSp>
        <p:nvCxnSpPr>
          <p:cNvPr id="9" name="Straight Connector 8">
            <a:extLst>
              <a:ext uri="{FF2B5EF4-FFF2-40B4-BE49-F238E27FC236}">
                <a16:creationId xmlns:a16="http://schemas.microsoft.com/office/drawing/2014/main" id="{3227A1BB-4559-448D-8BED-951DE97116A8}"/>
              </a:ext>
            </a:extLst>
          </p:cNvPr>
          <p:cNvCxnSpPr/>
          <p:nvPr/>
        </p:nvCxnSpPr>
        <p:spPr>
          <a:xfrm>
            <a:off x="613842" y="3781175"/>
            <a:ext cx="3200400"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4F938C76-A102-432C-AD3D-1761B0EAF4C8}"/>
              </a:ext>
            </a:extLst>
          </p:cNvPr>
          <p:cNvPicPr>
            <a:picLocks noChangeAspect="1"/>
          </p:cNvPicPr>
          <p:nvPr/>
        </p:nvPicPr>
        <p:blipFill rotWithShape="1">
          <a:blip r:embed="rId3">
            <a:extLst>
              <a:ext uri="{28A0092B-C50C-407E-A947-70E740481C1C}">
                <a14:useLocalDpi xmlns:a14="http://schemas.microsoft.com/office/drawing/2010/main" val="0"/>
              </a:ext>
            </a:extLst>
          </a:blip>
          <a:srcRect l="27628"/>
          <a:stretch/>
        </p:blipFill>
        <p:spPr>
          <a:xfrm>
            <a:off x="6519460" y="0"/>
            <a:ext cx="6052209" cy="6858000"/>
          </a:xfrm>
          <a:prstGeom prst="rect">
            <a:avLst/>
          </a:prstGeom>
        </p:spPr>
      </p:pic>
      <p:sp>
        <p:nvSpPr>
          <p:cNvPr id="10" name="Title 9">
            <a:extLst>
              <a:ext uri="{FF2B5EF4-FFF2-40B4-BE49-F238E27FC236}">
                <a16:creationId xmlns:a16="http://schemas.microsoft.com/office/drawing/2014/main" id="{E022B09E-8623-4BBC-B835-749500560718}"/>
              </a:ext>
            </a:extLst>
          </p:cNvPr>
          <p:cNvSpPr>
            <a:spLocks noGrp="1"/>
          </p:cNvSpPr>
          <p:nvPr>
            <p:ph type="title"/>
          </p:nvPr>
        </p:nvSpPr>
        <p:spPr>
          <a:xfrm>
            <a:off x="394571" y="2245764"/>
            <a:ext cx="5600165" cy="1501159"/>
          </a:xfrm>
        </p:spPr>
        <p:txBody>
          <a:bodyPr>
            <a:normAutofit/>
          </a:bodyPr>
          <a:lstStyle/>
          <a:p>
            <a:r>
              <a:rPr lang="en-US" sz="3600" b="0"/>
              <a:t>UCPath </a:t>
            </a:r>
            <a:br>
              <a:rPr lang="en-US" sz="3600" b="0"/>
            </a:br>
            <a:r>
              <a:rPr lang="en-US" sz="3600" b="0"/>
              <a:t>Financial Tools</a:t>
            </a:r>
            <a:endParaRPr lang="en-US"/>
          </a:p>
        </p:txBody>
      </p:sp>
      <p:sp>
        <p:nvSpPr>
          <p:cNvPr id="12" name="Rectangle 11">
            <a:extLst>
              <a:ext uri="{FF2B5EF4-FFF2-40B4-BE49-F238E27FC236}">
                <a16:creationId xmlns:a16="http://schemas.microsoft.com/office/drawing/2014/main" id="{86B853A4-FD58-4246-B603-410A5E4A3310}"/>
              </a:ext>
            </a:extLst>
          </p:cNvPr>
          <p:cNvSpPr/>
          <p:nvPr/>
        </p:nvSpPr>
        <p:spPr>
          <a:xfrm>
            <a:off x="517841" y="4993791"/>
            <a:ext cx="3390599" cy="646331"/>
          </a:xfrm>
          <a:prstGeom prst="rect">
            <a:avLst/>
          </a:prstGeom>
        </p:spPr>
        <p:txBody>
          <a:bodyPr wrap="square">
            <a:spAutoFit/>
          </a:bodyPr>
          <a:lstStyle/>
          <a:p>
            <a:r>
              <a:rPr lang="en-US" sz="2000" b="1">
                <a:solidFill>
                  <a:schemeClr val="bg1">
                    <a:lumMod val="95000"/>
                  </a:schemeClr>
                </a:solidFill>
              </a:rPr>
              <a:t>Alfred Karam</a:t>
            </a:r>
            <a:endParaRPr lang="en-US" sz="2000" i="1">
              <a:solidFill>
                <a:schemeClr val="bg1">
                  <a:lumMod val="95000"/>
                </a:schemeClr>
              </a:solidFill>
            </a:endParaRPr>
          </a:p>
          <a:p>
            <a:r>
              <a:rPr lang="en-US" sz="1600" i="1">
                <a:solidFill>
                  <a:schemeClr val="bg1">
                    <a:lumMod val="95000"/>
                  </a:schemeClr>
                </a:solidFill>
              </a:rPr>
              <a:t>Impact23 </a:t>
            </a:r>
            <a:r>
              <a:rPr lang="en-US" sz="1600" i="1" err="1">
                <a:solidFill>
                  <a:schemeClr val="bg1">
                    <a:lumMod val="95000"/>
                  </a:schemeClr>
                </a:solidFill>
              </a:rPr>
              <a:t>UCPath</a:t>
            </a:r>
            <a:r>
              <a:rPr lang="en-US" sz="1600" i="1">
                <a:solidFill>
                  <a:schemeClr val="bg1">
                    <a:lumMod val="95000"/>
                  </a:schemeClr>
                </a:solidFill>
              </a:rPr>
              <a:t> COA Cutover Lead</a:t>
            </a:r>
          </a:p>
        </p:txBody>
      </p:sp>
    </p:spTree>
    <p:extLst>
      <p:ext uri="{BB962C8B-B14F-4D97-AF65-F5344CB8AC3E}">
        <p14:creationId xmlns:p14="http://schemas.microsoft.com/office/powerpoint/2010/main" val="55141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C472C8-F8A8-C330-DAD8-FF38C28FE7C6}"/>
              </a:ext>
            </a:extLst>
          </p:cNvPr>
          <p:cNvSpPr>
            <a:spLocks noGrp="1"/>
          </p:cNvSpPr>
          <p:nvPr>
            <p:ph type="sldNum" sz="quarter" idx="10"/>
          </p:nvPr>
        </p:nvSpPr>
        <p:spPr>
          <a:xfrm>
            <a:off x="194441" y="6264494"/>
            <a:ext cx="643759" cy="456762"/>
          </a:xfrm>
        </p:spPr>
        <p:txBody>
          <a:bodyPr/>
          <a:lstStyle/>
          <a:p>
            <a:fld id="{7B71A368-6F16-4F47-B26D-B9BF600B5BD6}" type="slidenum">
              <a:rPr lang="en-US" smtClean="0"/>
              <a:pPr/>
              <a:t>15</a:t>
            </a:fld>
            <a:endParaRPr lang="en-US"/>
          </a:p>
        </p:txBody>
      </p:sp>
      <p:sp>
        <p:nvSpPr>
          <p:cNvPr id="2" name="Title 1">
            <a:extLst>
              <a:ext uri="{FF2B5EF4-FFF2-40B4-BE49-F238E27FC236}">
                <a16:creationId xmlns:a16="http://schemas.microsoft.com/office/drawing/2014/main" id="{8A9C63FB-69FE-33BC-34FA-F7656DF5171A}"/>
              </a:ext>
            </a:extLst>
          </p:cNvPr>
          <p:cNvSpPr>
            <a:spLocks noGrp="1"/>
          </p:cNvSpPr>
          <p:nvPr>
            <p:ph type="title"/>
          </p:nvPr>
        </p:nvSpPr>
        <p:spPr>
          <a:xfrm>
            <a:off x="194441" y="-309842"/>
            <a:ext cx="8065520" cy="1325563"/>
          </a:xfrm>
        </p:spPr>
        <p:txBody>
          <a:bodyPr/>
          <a:lstStyle/>
          <a:p>
            <a:r>
              <a:rPr lang="en-US"/>
              <a:t>UCPath Financial Tools - ServiceLink</a:t>
            </a:r>
          </a:p>
        </p:txBody>
      </p:sp>
      <p:sp>
        <p:nvSpPr>
          <p:cNvPr id="5" name="TextBox 4">
            <a:extLst>
              <a:ext uri="{FF2B5EF4-FFF2-40B4-BE49-F238E27FC236}">
                <a16:creationId xmlns:a16="http://schemas.microsoft.com/office/drawing/2014/main" id="{A74FB1C3-5F78-4283-A47A-F7AF0C46820D}"/>
              </a:ext>
            </a:extLst>
          </p:cNvPr>
          <p:cNvSpPr txBox="1"/>
          <p:nvPr/>
        </p:nvSpPr>
        <p:spPr>
          <a:xfrm>
            <a:off x="272111" y="1060704"/>
            <a:ext cx="11647777"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3CA6"/>
                </a:solidFill>
                <a:ea typeface="+mn-lt"/>
                <a:cs typeface="+mn-lt"/>
              </a:rPr>
              <a:t>UCPath Financial Tools Access</a:t>
            </a:r>
          </a:p>
          <a:p>
            <a:endParaRPr lang="en-US" sz="1600">
              <a:ea typeface="+mn-lt"/>
              <a:cs typeface="+mn-lt"/>
            </a:endParaRPr>
          </a:p>
          <a:p>
            <a:pPr marL="285750" indent="-285750">
              <a:buFont typeface="Arial"/>
              <a:buChar char="•"/>
            </a:pPr>
            <a:r>
              <a:rPr lang="en-US"/>
              <a:t>Recent changes to the ServiceLink portal and ITS website have impacted access to the following UCPath Financial Tools</a:t>
            </a:r>
          </a:p>
          <a:p>
            <a:pPr marL="742950" lvl="1" indent="-285750">
              <a:buFont typeface="Arial"/>
              <a:buChar char="•"/>
            </a:pPr>
            <a:r>
              <a:rPr lang="en-US"/>
              <a:t>FAU Change Request</a:t>
            </a:r>
          </a:p>
          <a:p>
            <a:pPr marL="742950" lvl="1" indent="-285750">
              <a:buFont typeface="Arial"/>
              <a:buChar char="•"/>
            </a:pPr>
            <a:r>
              <a:rPr lang="en-US"/>
              <a:t>One-Time Payment</a:t>
            </a:r>
          </a:p>
          <a:p>
            <a:pPr marL="742950" lvl="1" indent="-285750">
              <a:buFont typeface="Arial"/>
              <a:buChar char="•"/>
            </a:pPr>
            <a:r>
              <a:rPr lang="en-US"/>
              <a:t>Salary Cost Transfer Request</a:t>
            </a:r>
          </a:p>
          <a:p>
            <a:pPr marL="285750" indent="-285750">
              <a:buFont typeface="Arial"/>
              <a:buChar char="•"/>
            </a:pPr>
            <a:r>
              <a:rPr lang="en-US"/>
              <a:t>How to Access</a:t>
            </a:r>
          </a:p>
          <a:p>
            <a:pPr marL="742950" lvl="1" indent="-285750">
              <a:buFont typeface="Arial"/>
              <a:buChar char="•"/>
            </a:pPr>
            <a:r>
              <a:rPr lang="en-US"/>
              <a:t>The UCPath financial tools are temporarily accessible on </a:t>
            </a:r>
            <a:r>
              <a:rPr lang="en-US" err="1"/>
              <a:t>R’Space</a:t>
            </a:r>
            <a:r>
              <a:rPr lang="en-US"/>
              <a:t> under Tools.</a:t>
            </a:r>
          </a:p>
          <a:p>
            <a:pPr marL="742950" lvl="1" indent="-285750">
              <a:buFont typeface="Arial"/>
              <a:buChar char="•"/>
            </a:pPr>
            <a:r>
              <a:rPr lang="en-US"/>
              <a:t>The original plan is to place these tools under authorized apps section</a:t>
            </a:r>
          </a:p>
          <a:p>
            <a:pPr marL="285750" indent="-285750">
              <a:buFont typeface="Arial"/>
              <a:buChar char="•"/>
            </a:pPr>
            <a:r>
              <a:rPr lang="en-US"/>
              <a:t>Coming Soon</a:t>
            </a:r>
          </a:p>
          <a:p>
            <a:pPr marL="742950" lvl="1" indent="-285750">
              <a:buFont typeface="Arial"/>
              <a:buChar char="•"/>
            </a:pPr>
            <a:r>
              <a:rPr lang="en-US"/>
              <a:t>UCPath financial tools will be placed as authorized apps</a:t>
            </a:r>
          </a:p>
          <a:p>
            <a:pPr marL="742950" lvl="1" indent="-285750">
              <a:buFont typeface="Arial"/>
              <a:buChar char="•"/>
            </a:pPr>
            <a:r>
              <a:rPr lang="en-US"/>
              <a:t>Each tool, will be provisioned independently in EACS by the app name</a:t>
            </a:r>
          </a:p>
          <a:p>
            <a:pPr marL="742950" lvl="1" indent="-285750">
              <a:buFont typeface="Arial"/>
              <a:buChar char="•"/>
            </a:pPr>
            <a:r>
              <a:rPr lang="en-US"/>
              <a:t>All roles of each tool will be established in EACS under the app name</a:t>
            </a:r>
          </a:p>
        </p:txBody>
      </p:sp>
      <p:grpSp>
        <p:nvGrpSpPr>
          <p:cNvPr id="10" name="Group 9">
            <a:extLst>
              <a:ext uri="{FF2B5EF4-FFF2-40B4-BE49-F238E27FC236}">
                <a16:creationId xmlns:a16="http://schemas.microsoft.com/office/drawing/2014/main" id="{19A8A82F-FC17-46D7-A655-F6EF584B8C51}"/>
              </a:ext>
            </a:extLst>
          </p:cNvPr>
          <p:cNvGrpSpPr/>
          <p:nvPr/>
        </p:nvGrpSpPr>
        <p:grpSpPr>
          <a:xfrm>
            <a:off x="8757187" y="2207129"/>
            <a:ext cx="2103120" cy="3818368"/>
            <a:chOff x="8757187" y="2207129"/>
            <a:chExt cx="2103120" cy="3818368"/>
          </a:xfrm>
        </p:grpSpPr>
        <p:pic>
          <p:nvPicPr>
            <p:cNvPr id="8" name="Picture 7">
              <a:extLst>
                <a:ext uri="{FF2B5EF4-FFF2-40B4-BE49-F238E27FC236}">
                  <a16:creationId xmlns:a16="http://schemas.microsoft.com/office/drawing/2014/main" id="{436E4760-ACB5-4DCD-A79F-939F492A2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187" y="2207129"/>
              <a:ext cx="2103120" cy="3818368"/>
            </a:xfrm>
            <a:prstGeom prst="rect">
              <a:avLst/>
            </a:prstGeom>
          </p:spPr>
        </p:pic>
        <p:sp>
          <p:nvSpPr>
            <p:cNvPr id="9" name="Rectangle: Rounded Corners 8">
              <a:extLst>
                <a:ext uri="{FF2B5EF4-FFF2-40B4-BE49-F238E27FC236}">
                  <a16:creationId xmlns:a16="http://schemas.microsoft.com/office/drawing/2014/main" id="{D6051A3D-E8FF-4810-B0AC-0ACC6274229D}"/>
                </a:ext>
              </a:extLst>
            </p:cNvPr>
            <p:cNvSpPr/>
            <p:nvPr/>
          </p:nvSpPr>
          <p:spPr>
            <a:xfrm>
              <a:off x="8811491" y="5301673"/>
              <a:ext cx="1976582" cy="637309"/>
            </a:xfrm>
            <a:prstGeom prst="roundRect">
              <a:avLst>
                <a:gd name="adj" fmla="val 362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F4C7ADC-765D-4712-8A42-35A6B04FB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187" y="5073781"/>
            <a:ext cx="4114800" cy="613340"/>
          </a:xfrm>
          <a:prstGeom prst="rect">
            <a:avLst/>
          </a:prstGeom>
        </p:spPr>
      </p:pic>
    </p:spTree>
    <p:extLst>
      <p:ext uri="{BB962C8B-B14F-4D97-AF65-F5344CB8AC3E}">
        <p14:creationId xmlns:p14="http://schemas.microsoft.com/office/powerpoint/2010/main" val="160703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0589D-0F27-4128-A22D-F7EF85039486}"/>
              </a:ext>
            </a:extLst>
          </p:cNvPr>
          <p:cNvSpPr>
            <a:spLocks noGrp="1"/>
          </p:cNvSpPr>
          <p:nvPr>
            <p:ph type="sldNum" sz="quarter" idx="10"/>
          </p:nvPr>
        </p:nvSpPr>
        <p:spPr/>
        <p:txBody>
          <a:bodyPr/>
          <a:lstStyle/>
          <a:p>
            <a:fld id="{7B71A368-6F16-4F47-B26D-B9BF600B5BD6}" type="slidenum">
              <a:rPr lang="en-US" smtClean="0"/>
              <a:pPr/>
              <a:t>16</a:t>
            </a:fld>
            <a:endParaRPr lang="en-US"/>
          </a:p>
        </p:txBody>
      </p:sp>
      <p:sp>
        <p:nvSpPr>
          <p:cNvPr id="3" name="Title 2">
            <a:extLst>
              <a:ext uri="{FF2B5EF4-FFF2-40B4-BE49-F238E27FC236}">
                <a16:creationId xmlns:a16="http://schemas.microsoft.com/office/drawing/2014/main" id="{ADCC1E0E-4E41-43F2-B0EF-804C95B2129D}"/>
              </a:ext>
            </a:extLst>
          </p:cNvPr>
          <p:cNvSpPr>
            <a:spLocks noGrp="1"/>
          </p:cNvSpPr>
          <p:nvPr>
            <p:ph type="title"/>
          </p:nvPr>
        </p:nvSpPr>
        <p:spPr>
          <a:xfrm>
            <a:off x="194441" y="0"/>
            <a:ext cx="10789920" cy="731520"/>
          </a:xfrm>
        </p:spPr>
        <p:txBody>
          <a:bodyPr/>
          <a:lstStyle/>
          <a:p>
            <a:r>
              <a:rPr lang="en-US"/>
              <a:t>UCPath Financial Tools – CoA Update</a:t>
            </a:r>
          </a:p>
        </p:txBody>
      </p:sp>
      <p:sp>
        <p:nvSpPr>
          <p:cNvPr id="4" name="TextBox 3">
            <a:extLst>
              <a:ext uri="{FF2B5EF4-FFF2-40B4-BE49-F238E27FC236}">
                <a16:creationId xmlns:a16="http://schemas.microsoft.com/office/drawing/2014/main" id="{68137E4C-081E-45C8-A026-D9352D66A899}"/>
              </a:ext>
            </a:extLst>
          </p:cNvPr>
          <p:cNvSpPr txBox="1"/>
          <p:nvPr/>
        </p:nvSpPr>
        <p:spPr>
          <a:xfrm>
            <a:off x="272111" y="1060704"/>
            <a:ext cx="11647777"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3CA6"/>
                </a:solidFill>
                <a:ea typeface="+mn-lt"/>
                <a:cs typeface="+mn-lt"/>
              </a:rPr>
              <a:t>Migrating UCPath Financial Tools</a:t>
            </a:r>
            <a:endParaRPr lang="en-US" sz="1600">
              <a:ea typeface="+mn-lt"/>
              <a:cs typeface="+mn-lt"/>
            </a:endParaRPr>
          </a:p>
          <a:p>
            <a:pPr marL="285750" indent="-285750">
              <a:buFont typeface="Arial"/>
              <a:buChar char="•"/>
            </a:pPr>
            <a:r>
              <a:rPr lang="en-US"/>
              <a:t>FAU to CoA</a:t>
            </a:r>
          </a:p>
          <a:p>
            <a:pPr marL="742950" lvl="1" indent="-285750">
              <a:buFont typeface="Arial"/>
              <a:buChar char="•"/>
            </a:pPr>
            <a:r>
              <a:rPr lang="en-US"/>
              <a:t>Each tool is being remediated to accommodate the new CoA</a:t>
            </a:r>
          </a:p>
          <a:p>
            <a:pPr marL="742950" lvl="1" indent="-285750">
              <a:buFont typeface="Arial"/>
              <a:buChar char="•"/>
            </a:pPr>
            <a:r>
              <a:rPr lang="en-US"/>
              <a:t>Testing is underway for</a:t>
            </a:r>
          </a:p>
          <a:p>
            <a:pPr marL="1200150" lvl="2" indent="-285750">
              <a:buFont typeface="Arial"/>
              <a:buChar char="•"/>
            </a:pPr>
            <a:r>
              <a:rPr lang="en-US"/>
              <a:t>One-Time Payment Tool</a:t>
            </a:r>
          </a:p>
          <a:p>
            <a:pPr marL="1200150" lvl="2" indent="-285750">
              <a:buFont typeface="Arial"/>
              <a:buChar char="•"/>
            </a:pPr>
            <a:r>
              <a:rPr lang="en-US"/>
              <a:t>Position Funding Change Request (</a:t>
            </a:r>
            <a:r>
              <a:rPr lang="en-US" i="1">
                <a:solidFill>
                  <a:srgbClr val="FF0000"/>
                </a:solidFill>
              </a:rPr>
              <a:t>name change of FAU Change Request Tool</a:t>
            </a:r>
            <a:r>
              <a:rPr lang="en-US"/>
              <a:t>)</a:t>
            </a:r>
          </a:p>
          <a:p>
            <a:pPr marL="742950" lvl="1" indent="-285750">
              <a:buFont typeface="Arial"/>
              <a:buChar char="•"/>
            </a:pPr>
            <a:r>
              <a:rPr lang="en-US"/>
              <a:t>Under Development</a:t>
            </a:r>
          </a:p>
          <a:p>
            <a:pPr marL="1200150" lvl="2" indent="-285750">
              <a:buFont typeface="Arial"/>
              <a:buChar char="•"/>
            </a:pPr>
            <a:r>
              <a:rPr lang="en-US"/>
              <a:t>Salary Cost Transfer Request</a:t>
            </a:r>
          </a:p>
          <a:p>
            <a:pPr marL="285750" indent="-285750">
              <a:buFont typeface="Arial"/>
              <a:buChar char="•"/>
            </a:pPr>
            <a:r>
              <a:rPr lang="en-US"/>
              <a:t>SuperDOPE</a:t>
            </a:r>
          </a:p>
          <a:p>
            <a:pPr marL="742950" lvl="1" indent="-285750">
              <a:buFont typeface="Arial"/>
              <a:buChar char="•"/>
            </a:pPr>
            <a:r>
              <a:rPr lang="en-US"/>
              <a:t>Whole new interface</a:t>
            </a:r>
          </a:p>
          <a:p>
            <a:pPr marL="1200150" lvl="2" indent="-285750">
              <a:buFont typeface="Arial"/>
              <a:buChar char="•"/>
            </a:pPr>
            <a:r>
              <a:rPr lang="en-US"/>
              <a:t>Additional updates in upcoming meetings</a:t>
            </a:r>
          </a:p>
          <a:p>
            <a:pPr marL="285750" indent="-285750">
              <a:buFont typeface="Arial"/>
              <a:buChar char="•"/>
            </a:pPr>
            <a:r>
              <a:rPr lang="en-US"/>
              <a:t>Data Mapping</a:t>
            </a:r>
          </a:p>
          <a:p>
            <a:pPr marL="742950" lvl="1" indent="-285750">
              <a:buFont typeface="Arial"/>
              <a:buChar char="•"/>
            </a:pPr>
            <a:r>
              <a:rPr lang="en-US"/>
              <a:t>All position funding will need to be mapped to the new CoA segments</a:t>
            </a:r>
          </a:p>
          <a:p>
            <a:pPr marL="742950" lvl="1" indent="-285750">
              <a:buFont typeface="Arial"/>
              <a:buChar char="•"/>
            </a:pPr>
            <a:r>
              <a:rPr lang="en-US"/>
              <a:t>All Department default funding will need to be mapped to the new CoA segments</a:t>
            </a:r>
          </a:p>
          <a:p>
            <a:pPr marL="742950" lvl="1" indent="-285750">
              <a:buFont typeface="Arial"/>
              <a:buChar char="•"/>
            </a:pPr>
            <a:r>
              <a:rPr lang="en-US"/>
              <a:t>Data mapping issues</a:t>
            </a:r>
          </a:p>
          <a:p>
            <a:pPr marL="1200150" lvl="2" indent="-285750">
              <a:buFont typeface="Arial"/>
              <a:buChar char="•"/>
            </a:pPr>
            <a:r>
              <a:rPr lang="en-US"/>
              <a:t>Many position funding are still using department default or suspense values</a:t>
            </a:r>
          </a:p>
          <a:p>
            <a:pPr marL="1200150" lvl="2" indent="-285750">
              <a:buFont typeface="Arial"/>
              <a:buChar char="•"/>
            </a:pPr>
            <a:r>
              <a:rPr lang="en-US"/>
              <a:t>Please start reviewing your department’s position funding and updated them using the FAU Change Request Tool</a:t>
            </a:r>
          </a:p>
          <a:p>
            <a:pPr marL="1200150" lvl="2" indent="-285750">
              <a:buFont typeface="Arial"/>
              <a:buChar char="•"/>
            </a:pPr>
            <a:r>
              <a:rPr lang="en-US"/>
              <a:t>All position funding setup is available in iReport under “UCPath Local Reports” (HRDW &amp; SDOPE users)</a:t>
            </a:r>
          </a:p>
        </p:txBody>
      </p:sp>
    </p:spTree>
    <p:extLst>
      <p:ext uri="{BB962C8B-B14F-4D97-AF65-F5344CB8AC3E}">
        <p14:creationId xmlns:p14="http://schemas.microsoft.com/office/powerpoint/2010/main" val="146489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E2B55-20D2-411C-845E-2D244848E06B}"/>
              </a:ext>
            </a:extLst>
          </p:cNvPr>
          <p:cNvSpPr txBox="1"/>
          <p:nvPr/>
        </p:nvSpPr>
        <p:spPr>
          <a:xfrm>
            <a:off x="603411" y="1835624"/>
            <a:ext cx="4285397" cy="2859206"/>
          </a:xfrm>
          <a:prstGeom prst="rect">
            <a:avLst/>
          </a:prstGeom>
          <a:solidFill>
            <a:srgbClr val="009CDE"/>
          </a:solidFill>
        </p:spPr>
        <p:txBody>
          <a:bodyPr wrap="square" rtlCol="0">
            <a:spAutoFit/>
          </a:bodyPr>
          <a:lstStyle/>
          <a:p>
            <a:endParaRPr lang="en-US"/>
          </a:p>
        </p:txBody>
      </p:sp>
      <p:sp>
        <p:nvSpPr>
          <p:cNvPr id="6" name="Rectangle 5">
            <a:extLst>
              <a:ext uri="{FF2B5EF4-FFF2-40B4-BE49-F238E27FC236}">
                <a16:creationId xmlns:a16="http://schemas.microsoft.com/office/drawing/2014/main" id="{9BCB2E5C-8E85-4780-B5A8-46FAC8963DFA}"/>
              </a:ext>
            </a:extLst>
          </p:cNvPr>
          <p:cNvSpPr/>
          <p:nvPr/>
        </p:nvSpPr>
        <p:spPr>
          <a:xfrm>
            <a:off x="113345" y="0"/>
            <a:ext cx="5497643"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BA9574-B105-4B53-8B5D-F61A0C7DBAE9}"/>
              </a:ext>
            </a:extLst>
          </p:cNvPr>
          <p:cNvSpPr/>
          <p:nvPr/>
        </p:nvSpPr>
        <p:spPr>
          <a:xfrm>
            <a:off x="5613816" y="0"/>
            <a:ext cx="90564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D0527D-1061-44F2-B513-8A4D3D626A73}"/>
              </a:ext>
            </a:extLst>
          </p:cNvPr>
          <p:cNvSpPr>
            <a:spLocks noGrp="1"/>
          </p:cNvSpPr>
          <p:nvPr>
            <p:ph type="sldNum" sz="quarter" idx="10"/>
          </p:nvPr>
        </p:nvSpPr>
        <p:spPr/>
        <p:txBody>
          <a:bodyPr/>
          <a:lstStyle/>
          <a:p>
            <a:fld id="{7B71A368-6F16-4F47-B26D-B9BF600B5BD6}" type="slidenum">
              <a:rPr lang="en-US" smtClean="0"/>
              <a:pPr/>
              <a:t>17</a:t>
            </a:fld>
            <a:endParaRPr lang="en-US"/>
          </a:p>
        </p:txBody>
      </p:sp>
      <p:cxnSp>
        <p:nvCxnSpPr>
          <p:cNvPr id="9" name="Straight Connector 8">
            <a:extLst>
              <a:ext uri="{FF2B5EF4-FFF2-40B4-BE49-F238E27FC236}">
                <a16:creationId xmlns:a16="http://schemas.microsoft.com/office/drawing/2014/main" id="{3227A1BB-4559-448D-8BED-951DE97116A8}"/>
              </a:ext>
            </a:extLst>
          </p:cNvPr>
          <p:cNvCxnSpPr/>
          <p:nvPr/>
        </p:nvCxnSpPr>
        <p:spPr>
          <a:xfrm>
            <a:off x="613842" y="3781175"/>
            <a:ext cx="3200400"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4F938C76-A102-432C-AD3D-1761B0EAF4C8}"/>
              </a:ext>
            </a:extLst>
          </p:cNvPr>
          <p:cNvPicPr>
            <a:picLocks noChangeAspect="1"/>
          </p:cNvPicPr>
          <p:nvPr/>
        </p:nvPicPr>
        <p:blipFill rotWithShape="1">
          <a:blip r:embed="rId3">
            <a:extLst>
              <a:ext uri="{28A0092B-C50C-407E-A947-70E740481C1C}">
                <a14:useLocalDpi xmlns:a14="http://schemas.microsoft.com/office/drawing/2010/main" val="0"/>
              </a:ext>
            </a:extLst>
          </a:blip>
          <a:srcRect l="27628"/>
          <a:stretch/>
        </p:blipFill>
        <p:spPr>
          <a:xfrm>
            <a:off x="6519460" y="0"/>
            <a:ext cx="6052209" cy="6858000"/>
          </a:xfrm>
          <a:prstGeom prst="rect">
            <a:avLst/>
          </a:prstGeom>
        </p:spPr>
      </p:pic>
      <p:sp>
        <p:nvSpPr>
          <p:cNvPr id="10" name="Title 9">
            <a:extLst>
              <a:ext uri="{FF2B5EF4-FFF2-40B4-BE49-F238E27FC236}">
                <a16:creationId xmlns:a16="http://schemas.microsoft.com/office/drawing/2014/main" id="{E022B09E-8623-4BBC-B835-749500560718}"/>
              </a:ext>
            </a:extLst>
          </p:cNvPr>
          <p:cNvSpPr>
            <a:spLocks noGrp="1"/>
          </p:cNvSpPr>
          <p:nvPr>
            <p:ph type="title"/>
          </p:nvPr>
        </p:nvSpPr>
        <p:spPr>
          <a:xfrm>
            <a:off x="394571" y="2245764"/>
            <a:ext cx="5600165" cy="1501159"/>
          </a:xfrm>
        </p:spPr>
        <p:txBody>
          <a:bodyPr>
            <a:normAutofit/>
          </a:bodyPr>
          <a:lstStyle/>
          <a:p>
            <a:r>
              <a:rPr lang="en-US" sz="3600" b="0"/>
              <a:t>University Cards</a:t>
            </a:r>
            <a:endParaRPr lang="en-US"/>
          </a:p>
        </p:txBody>
      </p:sp>
      <p:sp>
        <p:nvSpPr>
          <p:cNvPr id="12" name="Rectangle 11">
            <a:extLst>
              <a:ext uri="{FF2B5EF4-FFF2-40B4-BE49-F238E27FC236}">
                <a16:creationId xmlns:a16="http://schemas.microsoft.com/office/drawing/2014/main" id="{90983F3E-BEE2-4CA5-897A-C057A92B7646}"/>
              </a:ext>
            </a:extLst>
          </p:cNvPr>
          <p:cNvSpPr/>
          <p:nvPr/>
        </p:nvSpPr>
        <p:spPr>
          <a:xfrm>
            <a:off x="456320" y="4256185"/>
            <a:ext cx="4434052" cy="2062103"/>
          </a:xfrm>
          <a:prstGeom prst="rect">
            <a:avLst/>
          </a:prstGeom>
        </p:spPr>
        <p:txBody>
          <a:bodyPr wrap="square" lIns="91440" tIns="45720" rIns="91440" bIns="45720" anchor="t">
            <a:spAutoFit/>
          </a:bodyPr>
          <a:lstStyle/>
          <a:p>
            <a:r>
              <a:rPr lang="en-US" sz="2000" b="1">
                <a:solidFill>
                  <a:schemeClr val="bg1">
                    <a:lumMod val="95000"/>
                  </a:schemeClr>
                </a:solidFill>
              </a:rPr>
              <a:t>Aver Smith</a:t>
            </a:r>
            <a:br>
              <a:rPr lang="en-US" sz="2000" b="1">
                <a:solidFill>
                  <a:schemeClr val="bg1">
                    <a:lumMod val="95000"/>
                  </a:schemeClr>
                </a:solidFill>
              </a:rPr>
            </a:br>
            <a:r>
              <a:rPr lang="en-US" sz="1600" i="1">
                <a:solidFill>
                  <a:schemeClr val="bg1">
                    <a:lumMod val="95000"/>
                  </a:schemeClr>
                </a:solidFill>
              </a:rPr>
              <a:t>Travel Expense Reporting Lead</a:t>
            </a:r>
          </a:p>
          <a:p>
            <a:r>
              <a:rPr lang="en-US" sz="1600" i="1">
                <a:solidFill>
                  <a:schemeClr val="bg1">
                    <a:lumMod val="95000"/>
                  </a:schemeClr>
                </a:solidFill>
              </a:rPr>
              <a:t>Accounts Payable Supervisor</a:t>
            </a:r>
            <a:endParaRPr lang="en-US" sz="1600" i="1">
              <a:solidFill>
                <a:schemeClr val="bg1">
                  <a:lumMod val="95000"/>
                </a:schemeClr>
              </a:solidFill>
              <a:cs typeface="Calibri"/>
            </a:endParaRPr>
          </a:p>
          <a:p>
            <a:endParaRPr lang="en-US" sz="2000" b="1">
              <a:solidFill>
                <a:schemeClr val="bg1">
                  <a:lumMod val="95000"/>
                </a:schemeClr>
              </a:solidFill>
            </a:endParaRPr>
          </a:p>
          <a:p>
            <a:r>
              <a:rPr lang="en-US" sz="2000" b="1">
                <a:solidFill>
                  <a:schemeClr val="bg1">
                    <a:lumMod val="95000"/>
                  </a:schemeClr>
                </a:solidFill>
              </a:rPr>
              <a:t>Bobbi McCracken </a:t>
            </a:r>
            <a:br>
              <a:rPr lang="en-US" sz="2000" b="1">
                <a:solidFill>
                  <a:schemeClr val="bg1">
                    <a:lumMod val="95000"/>
                  </a:schemeClr>
                </a:solidFill>
              </a:rPr>
            </a:br>
            <a:r>
              <a:rPr lang="en-US" sz="1600" i="1">
                <a:solidFill>
                  <a:schemeClr val="bg1">
                    <a:lumMod val="95000"/>
                  </a:schemeClr>
                </a:solidFill>
              </a:rPr>
              <a:t>Impact23 Program Steering Committee Co-Chair</a:t>
            </a:r>
            <a:endParaRPr lang="en-US" sz="2000" i="1">
              <a:solidFill>
                <a:schemeClr val="bg1">
                  <a:lumMod val="95000"/>
                </a:schemeClr>
              </a:solidFill>
              <a:cs typeface="Calibri" panose="020F0502020204030204"/>
            </a:endParaRPr>
          </a:p>
          <a:p>
            <a:r>
              <a:rPr lang="en-US" sz="1600" i="1">
                <a:solidFill>
                  <a:schemeClr val="bg1">
                    <a:lumMod val="95000"/>
                  </a:schemeClr>
                </a:solidFill>
              </a:rPr>
              <a:t>AVC &amp; Controller</a:t>
            </a:r>
            <a:endParaRPr lang="en-US" sz="1600" i="1">
              <a:solidFill>
                <a:schemeClr val="bg1">
                  <a:lumMod val="95000"/>
                </a:schemeClr>
              </a:solidFill>
              <a:cs typeface="Calibri"/>
            </a:endParaRPr>
          </a:p>
        </p:txBody>
      </p:sp>
    </p:spTree>
    <p:extLst>
      <p:ext uri="{BB962C8B-B14F-4D97-AF65-F5344CB8AC3E}">
        <p14:creationId xmlns:p14="http://schemas.microsoft.com/office/powerpoint/2010/main" val="390823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18</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1" y="42770"/>
            <a:ext cx="10109901" cy="1325563"/>
          </a:xfrm>
        </p:spPr>
        <p:txBody>
          <a:bodyPr lIns="91440" tIns="45720" rIns="91440" bIns="45720" anchor="t">
            <a:normAutofit/>
          </a:bodyPr>
          <a:lstStyle/>
          <a:p>
            <a:r>
              <a:rPr lang="en-US"/>
              <a:t>Travel &amp; Entertainment Card (T&amp;E Card)</a:t>
            </a:r>
            <a:endParaRPr lang="en-US" b="1">
              <a:latin typeface="+mn-lt"/>
            </a:endParaRPr>
          </a:p>
        </p:txBody>
      </p:sp>
      <p:sp>
        <p:nvSpPr>
          <p:cNvPr id="7" name="Rectangle 6">
            <a:extLst>
              <a:ext uri="{FF2B5EF4-FFF2-40B4-BE49-F238E27FC236}">
                <a16:creationId xmlns:a16="http://schemas.microsoft.com/office/drawing/2014/main" id="{1C2BA9E6-823D-4A95-8FFB-E78607A9D9E2}"/>
              </a:ext>
            </a:extLst>
          </p:cNvPr>
          <p:cNvSpPr/>
          <p:nvPr/>
        </p:nvSpPr>
        <p:spPr>
          <a:xfrm>
            <a:off x="3270625" y="1022321"/>
            <a:ext cx="8286559" cy="6309420"/>
          </a:xfrm>
          <a:prstGeom prst="rect">
            <a:avLst/>
          </a:prstGeom>
        </p:spPr>
        <p:txBody>
          <a:bodyPr wrap="square" lIns="91440" tIns="45720" rIns="91440" bIns="45720" anchor="t">
            <a:spAutoFit/>
          </a:bodyPr>
          <a:lstStyle/>
          <a:p>
            <a:pPr marL="285750" indent="-285750">
              <a:buFont typeface="Wingdings" panose="05000000000000000000" pitchFamily="2" charset="2"/>
              <a:buChar char="§"/>
            </a:pPr>
            <a:r>
              <a:rPr lang="en-US" sz="1600" b="1">
                <a:solidFill>
                  <a:srgbClr val="D2A000"/>
                </a:solidFill>
              </a:rPr>
              <a:t>T&amp;E Card Transaction Dates in Concur</a:t>
            </a:r>
            <a:br>
              <a:rPr lang="en-US" sz="1600" b="1"/>
            </a:br>
            <a:r>
              <a:rPr lang="en-US" sz="1600"/>
              <a:t>Transaction dates in Concur may differ from when the card was used (swiped) to make a purchase. The transaction date in Concur is based on the date the bank receives the charge from the vendor, which may differ from the date of purchase if the expense is reported to the bank later (for ex., the following day). </a:t>
            </a:r>
            <a:br>
              <a:rPr lang="en-US" sz="1600"/>
            </a:br>
            <a:br>
              <a:rPr lang="en-US" sz="1600"/>
            </a:br>
            <a:r>
              <a:rPr lang="en-US" sz="1600"/>
              <a:t>The team has identified two scenarios affected by the transaction date discrepancy:</a:t>
            </a:r>
          </a:p>
          <a:p>
            <a:endParaRPr lang="en-US"/>
          </a:p>
          <a:p>
            <a:pPr marL="800100" lvl="1" indent="-342900">
              <a:buFont typeface="+mj-lt"/>
              <a:buAutoNum type="arabicPeriod"/>
            </a:pPr>
            <a:r>
              <a:rPr lang="en-US" sz="1600"/>
              <a:t>Prepaid expenses are receiving a red flag error indicating expenses are outside of the travel dates  </a:t>
            </a:r>
            <a:endParaRPr lang="en-US" sz="1600">
              <a:cs typeface="Calibri"/>
            </a:endParaRPr>
          </a:p>
          <a:p>
            <a:pPr marL="800100" lvl="1" indent="-342900">
              <a:buFont typeface="+mj-lt"/>
              <a:buAutoNum type="arabicPeriod"/>
            </a:pPr>
            <a:r>
              <a:rPr lang="en-US" sz="1600"/>
              <a:t>Meals receiving a red flag error when the meal date differs from the transaction date; this is due to the meal being calculated against a meal cap different day </a:t>
            </a:r>
            <a:endParaRPr lang="en-US" sz="1600">
              <a:cs typeface="Calibri"/>
            </a:endParaRPr>
          </a:p>
          <a:p>
            <a:pPr marL="800100" lvl="1" indent="-342900">
              <a:buFont typeface="Calibri Light" panose="020F0302020204030204"/>
              <a:buAutoNum type="arabicPeriod"/>
            </a:pPr>
            <a:endParaRPr lang="en-US" sz="1600"/>
          </a:p>
          <a:p>
            <a:r>
              <a:rPr lang="en-US" sz="1600"/>
              <a:t>      To correct the errors, we have:</a:t>
            </a:r>
            <a:br>
              <a:rPr lang="en-US" sz="1600"/>
            </a:br>
            <a:endParaRPr lang="en-US" sz="1600">
              <a:cs typeface="Calibri" panose="020F0502020204030204"/>
            </a:endParaRPr>
          </a:p>
          <a:p>
            <a:pPr marL="742950" lvl="1" indent="-285750">
              <a:buFont typeface="Arial" panose="020B0604020202020204" pitchFamily="34" charset="0"/>
              <a:buChar char="•"/>
            </a:pPr>
            <a:r>
              <a:rPr lang="en-US" sz="1600"/>
              <a:t>Reviewed and implemented an adjusted audit rule to alleviate the prepaid expenses red flag error</a:t>
            </a:r>
            <a:endParaRPr lang="en-US" sz="1600">
              <a:cs typeface="Calibri"/>
            </a:endParaRPr>
          </a:p>
          <a:p>
            <a:pPr marL="742950" lvl="1" indent="-285750">
              <a:buFont typeface="Arial" panose="020B0604020202020204" pitchFamily="34" charset="0"/>
              <a:buChar char="•"/>
            </a:pPr>
            <a:r>
              <a:rPr lang="en-US" sz="1600"/>
              <a:t>Determined a workaround for the meal calculation. Meals that were consumed on a different day than the transaction date in the system should be itemized to change the date.</a:t>
            </a:r>
            <a:endParaRPr lang="en-US" sz="1600">
              <a:cs typeface="Calibri"/>
            </a:endParaRPr>
          </a:p>
          <a:p>
            <a:br>
              <a:rPr lang="en-US" sz="1600"/>
            </a:br>
            <a:r>
              <a:rPr lang="en-US" sz="1600" b="1"/>
              <a:t>      A detailed notice with instructions will be issued soon. </a:t>
            </a:r>
            <a:endParaRPr lang="en-US" sz="1600" b="1">
              <a:cs typeface="Calibri" panose="020F0502020204030204"/>
            </a:endParaRPr>
          </a:p>
          <a:p>
            <a:pPr marL="800100" lvl="1" indent="-342900">
              <a:buFont typeface="Calibri Light" panose="020F0302020204030204"/>
              <a:buAutoNum type="arabicPeriod"/>
            </a:pPr>
            <a:endParaRPr lang="en-US" sz="1600">
              <a:cs typeface="Calibri" panose="020F0502020204030204"/>
            </a:endParaRPr>
          </a:p>
          <a:p>
            <a:endParaRPr lang="en-US">
              <a:cs typeface="Calibri" panose="020F0502020204030204"/>
            </a:endParaRPr>
          </a:p>
          <a:p>
            <a:endParaRPr lang="en-US" sz="1600" b="1">
              <a:solidFill>
                <a:srgbClr val="D2A000"/>
              </a:solidFill>
              <a:cs typeface="Calibri" panose="020F0502020204030204"/>
            </a:endParaRPr>
          </a:p>
        </p:txBody>
      </p:sp>
      <p:pic>
        <p:nvPicPr>
          <p:cNvPr id="5" name="Picture 4">
            <a:extLst>
              <a:ext uri="{FF2B5EF4-FFF2-40B4-BE49-F238E27FC236}">
                <a16:creationId xmlns:a16="http://schemas.microsoft.com/office/drawing/2014/main" id="{B9A1FFAA-6E24-428C-868D-A218DE6B1E10}"/>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021" r="19844"/>
          <a:stretch/>
        </p:blipFill>
        <p:spPr>
          <a:xfrm>
            <a:off x="1" y="727524"/>
            <a:ext cx="2947085" cy="6136825"/>
          </a:xfrm>
          <a:prstGeom prst="rect">
            <a:avLst/>
          </a:prstGeom>
        </p:spPr>
      </p:pic>
    </p:spTree>
    <p:extLst>
      <p:ext uri="{BB962C8B-B14F-4D97-AF65-F5344CB8AC3E}">
        <p14:creationId xmlns:p14="http://schemas.microsoft.com/office/powerpoint/2010/main" val="342699980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19</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1" y="42770"/>
            <a:ext cx="10109901" cy="1325563"/>
          </a:xfrm>
        </p:spPr>
        <p:txBody>
          <a:bodyPr lIns="91440" tIns="45720" rIns="91440" bIns="45720" anchor="t">
            <a:normAutofit/>
          </a:bodyPr>
          <a:lstStyle/>
          <a:p>
            <a:r>
              <a:rPr lang="en-US"/>
              <a:t>Procurement Card (</a:t>
            </a:r>
            <a:r>
              <a:rPr lang="en-US" err="1"/>
              <a:t>PCard</a:t>
            </a:r>
            <a:r>
              <a:rPr lang="en-US"/>
              <a:t>)</a:t>
            </a:r>
            <a:endParaRPr lang="en-US" b="1">
              <a:latin typeface="+mn-lt"/>
            </a:endParaRPr>
          </a:p>
        </p:txBody>
      </p:sp>
      <p:sp>
        <p:nvSpPr>
          <p:cNvPr id="7" name="Rectangle 6">
            <a:extLst>
              <a:ext uri="{FF2B5EF4-FFF2-40B4-BE49-F238E27FC236}">
                <a16:creationId xmlns:a16="http://schemas.microsoft.com/office/drawing/2014/main" id="{1C2BA9E6-823D-4A95-8FFB-E78607A9D9E2}"/>
              </a:ext>
            </a:extLst>
          </p:cNvPr>
          <p:cNvSpPr/>
          <p:nvPr/>
        </p:nvSpPr>
        <p:spPr>
          <a:xfrm>
            <a:off x="3141526" y="1007696"/>
            <a:ext cx="8543537" cy="4093428"/>
          </a:xfrm>
          <a:prstGeom prst="rect">
            <a:avLst/>
          </a:prstGeom>
        </p:spPr>
        <p:txBody>
          <a:bodyPr wrap="square" lIns="91440" tIns="45720" rIns="91440" bIns="45720" anchor="t">
            <a:spAutoFit/>
          </a:bodyPr>
          <a:lstStyle/>
          <a:p>
            <a:pPr marL="285750" indent="-285750">
              <a:buFont typeface="Wingdings" panose="05000000000000000000" pitchFamily="2" charset="2"/>
              <a:buChar char="§"/>
            </a:pPr>
            <a:r>
              <a:rPr lang="en-US" sz="1600" b="1">
                <a:solidFill>
                  <a:srgbClr val="D2A000"/>
                </a:solidFill>
              </a:rPr>
              <a:t>Increase the </a:t>
            </a:r>
            <a:r>
              <a:rPr lang="en-US" sz="1600" b="1" err="1">
                <a:solidFill>
                  <a:srgbClr val="D2A000"/>
                </a:solidFill>
              </a:rPr>
              <a:t>PCard</a:t>
            </a:r>
            <a:r>
              <a:rPr lang="en-US" sz="1600" b="1">
                <a:solidFill>
                  <a:srgbClr val="D2A000"/>
                </a:solidFill>
              </a:rPr>
              <a:t> and Low-Value Procurement Purchasing Limit for Departments to $10,000</a:t>
            </a:r>
            <a:br>
              <a:rPr lang="en-US" sz="1600"/>
            </a:br>
            <a:r>
              <a:rPr lang="en-US" sz="1500"/>
              <a:t>This change will give departments more room to purchase goods and services using a UCR-approved purchasing method. Other UC Campuses have successfully increased their </a:t>
            </a:r>
            <a:r>
              <a:rPr lang="en-US" sz="1500" err="1"/>
              <a:t>PCard</a:t>
            </a:r>
            <a:r>
              <a:rPr lang="en-US" sz="1500"/>
              <a:t> and Low-Value Procurement transactional purchasing limits to $10K and reduced the number of purchase orders between $5K and $10K. </a:t>
            </a:r>
            <a:r>
              <a:rPr lang="en-US" sz="1500" b="1"/>
              <a:t>Purchasing limit increase dates and details will be communicated as part of the Impact23 program</a:t>
            </a:r>
            <a:r>
              <a:rPr lang="en-US" sz="1500"/>
              <a:t>.</a:t>
            </a:r>
            <a:br>
              <a:rPr lang="en-US" sz="1600"/>
            </a:br>
            <a:endParaRPr lang="en-US" sz="1600">
              <a:cs typeface="Calibri"/>
            </a:endParaRPr>
          </a:p>
          <a:p>
            <a:pPr marL="285750" indent="-285750">
              <a:buFont typeface="Wingdings" panose="05000000000000000000" pitchFamily="2" charset="2"/>
              <a:buChar char="§"/>
            </a:pPr>
            <a:r>
              <a:rPr lang="en-US" sz="1600" b="1">
                <a:solidFill>
                  <a:srgbClr val="D2A000"/>
                </a:solidFill>
              </a:rPr>
              <a:t>Removal of Miscellaneous Agreements</a:t>
            </a:r>
            <a:br>
              <a:rPr lang="en-US" sz="1600" b="1" i="1"/>
            </a:br>
            <a:r>
              <a:rPr lang="en-US" sz="1500"/>
              <a:t>Miscellaneous Agreements will no longer be available in the Oracle Procurement module. They will be replaced by an existing supplier agreement in the system </a:t>
            </a:r>
            <a:r>
              <a:rPr lang="en-US" sz="1500" b="1"/>
              <a:t>or the use of a </a:t>
            </a:r>
            <a:r>
              <a:rPr lang="en-US" sz="1500" b="1" err="1"/>
              <a:t>PCard</a:t>
            </a:r>
            <a:r>
              <a:rPr lang="en-US" sz="1500" b="1"/>
              <a:t> instead of a Purchase Order</a:t>
            </a:r>
            <a:r>
              <a:rPr lang="en-US" sz="1500"/>
              <a:t>. Over time, using supplier agreements compared to miscellaneous agreements will expedite purchase orders by reducing the need to negotiate pricing, terms and conditions, and streamline the invoicing process.</a:t>
            </a:r>
            <a:endParaRPr lang="en-US" sz="1500">
              <a:cs typeface="Calibri"/>
            </a:endParaRPr>
          </a:p>
          <a:p>
            <a:pPr marL="285750" indent="-285750">
              <a:buFont typeface="Wingdings" panose="05000000000000000000" pitchFamily="2" charset="2"/>
              <a:buChar char="§"/>
            </a:pPr>
            <a:endParaRPr lang="en-US" sz="1600" b="1">
              <a:solidFill>
                <a:srgbClr val="D2A000"/>
              </a:solidFill>
              <a:cs typeface="Calibri"/>
            </a:endParaRPr>
          </a:p>
          <a:p>
            <a:pPr marL="285750" indent="-285750">
              <a:buFont typeface="Wingdings" panose="05000000000000000000" pitchFamily="2" charset="2"/>
              <a:buChar char="§"/>
            </a:pPr>
            <a:r>
              <a:rPr lang="en-US" sz="1600" b="1">
                <a:solidFill>
                  <a:srgbClr val="D2A000"/>
                </a:solidFill>
              </a:rPr>
              <a:t>How Should Departments Prepare?</a:t>
            </a:r>
            <a:endParaRPr lang="en-US" sz="1600" b="1">
              <a:solidFill>
                <a:srgbClr val="D2A000"/>
              </a:solidFill>
              <a:cs typeface="Calibri"/>
            </a:endParaRPr>
          </a:p>
          <a:p>
            <a:pPr marL="742950" lvl="1" indent="-285750">
              <a:buFont typeface="Arial" panose="05000000000000000000" pitchFamily="2" charset="2"/>
              <a:buChar char="•"/>
            </a:pPr>
            <a:endParaRPr lang="en-US" sz="1400">
              <a:cs typeface="Calibri"/>
            </a:endParaRPr>
          </a:p>
          <a:p>
            <a:pPr marL="742950" lvl="1" indent="-285750">
              <a:buFont typeface="Arial" panose="05000000000000000000" pitchFamily="2" charset="2"/>
              <a:buChar char="•"/>
            </a:pPr>
            <a:endParaRPr lang="en-US" sz="1600">
              <a:solidFill>
                <a:srgbClr val="000000"/>
              </a:solidFill>
              <a:cs typeface="Calibri" panose="020F0502020204030204"/>
            </a:endParaRPr>
          </a:p>
        </p:txBody>
      </p:sp>
      <p:pic>
        <p:nvPicPr>
          <p:cNvPr id="5" name="Picture 4">
            <a:extLst>
              <a:ext uri="{FF2B5EF4-FFF2-40B4-BE49-F238E27FC236}">
                <a16:creationId xmlns:a16="http://schemas.microsoft.com/office/drawing/2014/main" id="{B9A1FFAA-6E24-428C-868D-A218DE6B1E10}"/>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021" r="19844"/>
          <a:stretch/>
        </p:blipFill>
        <p:spPr>
          <a:xfrm>
            <a:off x="1" y="727524"/>
            <a:ext cx="2947085" cy="6136825"/>
          </a:xfrm>
          <a:prstGeom prst="rect">
            <a:avLst/>
          </a:prstGeom>
        </p:spPr>
      </p:pic>
      <p:sp>
        <p:nvSpPr>
          <p:cNvPr id="4" name="TextBox 3">
            <a:extLst>
              <a:ext uri="{FF2B5EF4-FFF2-40B4-BE49-F238E27FC236}">
                <a16:creationId xmlns:a16="http://schemas.microsoft.com/office/drawing/2014/main" id="{10C8369A-EF7B-C873-B660-7FCBB4D8F50E}"/>
              </a:ext>
            </a:extLst>
          </p:cNvPr>
          <p:cNvSpPr txBox="1"/>
          <p:nvPr/>
        </p:nvSpPr>
        <p:spPr>
          <a:xfrm>
            <a:off x="3141526" y="4725626"/>
            <a:ext cx="511575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182880">
              <a:buFont typeface="Arial,Sans-Serif"/>
              <a:buChar char="•"/>
            </a:pPr>
            <a:r>
              <a:rPr lang="en-US" sz="1500">
                <a:ea typeface="+mn-lt"/>
                <a:cs typeface="+mn-lt"/>
              </a:rPr>
              <a:t>Does your department have a designated Department Card Administrator (DCA) and </a:t>
            </a:r>
            <a:r>
              <a:rPr lang="en-US" sz="1500" err="1">
                <a:ea typeface="+mn-lt"/>
                <a:cs typeface="+mn-lt"/>
              </a:rPr>
              <a:t>PCard</a:t>
            </a:r>
            <a:r>
              <a:rPr lang="en-US" sz="1500">
                <a:ea typeface="+mn-lt"/>
                <a:cs typeface="+mn-lt"/>
              </a:rPr>
              <a:t> cardholder?</a:t>
            </a:r>
            <a:endParaRPr lang="en-US" sz="1500">
              <a:cs typeface="Calibri"/>
            </a:endParaRPr>
          </a:p>
          <a:p>
            <a:pPr marL="285750" indent="-182880">
              <a:buFont typeface="Arial,Sans-Serif"/>
              <a:buChar char="•"/>
            </a:pPr>
            <a:r>
              <a:rPr lang="en-US" sz="1500">
                <a:ea typeface="+mn-lt"/>
                <a:cs typeface="+mn-lt"/>
              </a:rPr>
              <a:t>Do you need additional </a:t>
            </a:r>
            <a:r>
              <a:rPr lang="en-US" sz="1500" err="1">
                <a:ea typeface="+mn-lt"/>
                <a:cs typeface="+mn-lt"/>
              </a:rPr>
              <a:t>PCard</a:t>
            </a:r>
            <a:r>
              <a:rPr lang="en-US" sz="1500">
                <a:ea typeface="+mn-lt"/>
                <a:cs typeface="+mn-lt"/>
              </a:rPr>
              <a:t> cardholders?</a:t>
            </a:r>
          </a:p>
          <a:p>
            <a:pPr marL="285750" indent="-182880">
              <a:buFont typeface="Arial,Sans-Serif"/>
              <a:buChar char="•"/>
            </a:pPr>
            <a:r>
              <a:rPr lang="en-US" sz="1500">
                <a:ea typeface="+mn-lt"/>
                <a:cs typeface="+mn-lt"/>
              </a:rPr>
              <a:t>Have they completed the required training in UC Learning?  </a:t>
            </a:r>
          </a:p>
          <a:p>
            <a:pPr marL="285750" indent="-182880">
              <a:buFont typeface="Arial,Sans-Serif"/>
              <a:buChar char="•"/>
            </a:pPr>
            <a:r>
              <a:rPr lang="en-US" sz="1500">
                <a:ea typeface="+mn-lt"/>
                <a:cs typeface="+mn-lt"/>
              </a:rPr>
              <a:t>How to apply for a </a:t>
            </a:r>
            <a:r>
              <a:rPr lang="en-US" sz="1500" err="1">
                <a:ea typeface="+mn-lt"/>
                <a:cs typeface="+mn-lt"/>
              </a:rPr>
              <a:t>PCard</a:t>
            </a:r>
            <a:r>
              <a:rPr lang="en-US" sz="1500">
                <a:ea typeface="+mn-lt"/>
                <a:cs typeface="+mn-lt"/>
              </a:rPr>
              <a:t> - </a:t>
            </a:r>
            <a:r>
              <a:rPr lang="en-US" sz="1500" err="1">
                <a:cs typeface="Calibri"/>
                <a:hlinkClick r:id="rId6"/>
              </a:rPr>
              <a:t>PCard</a:t>
            </a:r>
            <a:r>
              <a:rPr lang="en-US" sz="1500">
                <a:cs typeface="Calibri"/>
                <a:hlinkClick r:id="rId6"/>
              </a:rPr>
              <a:t> | Procurement (ucr.edu)</a:t>
            </a:r>
            <a:endParaRPr lang="en-US" sz="1500">
              <a:cs typeface="Calibri"/>
            </a:endParaRPr>
          </a:p>
        </p:txBody>
      </p:sp>
      <p:sp>
        <p:nvSpPr>
          <p:cNvPr id="6" name="Rectangle 6">
            <a:extLst>
              <a:ext uri="{FF2B5EF4-FFF2-40B4-BE49-F238E27FC236}">
                <a16:creationId xmlns:a16="http://schemas.microsoft.com/office/drawing/2014/main" id="{3F0833AF-519F-4C7A-9561-03073596D006}"/>
              </a:ext>
            </a:extLst>
          </p:cNvPr>
          <p:cNvSpPr>
            <a:spLocks noChangeArrowheads="1"/>
          </p:cNvSpPr>
          <p:nvPr/>
        </p:nvSpPr>
        <p:spPr bwMode="auto">
          <a:xfrm>
            <a:off x="7463761" y="289454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43121AFA-6924-441B-85AB-EC70165000BA}"/>
              </a:ext>
            </a:extLst>
          </p:cNvPr>
          <p:cNvSpPr>
            <a:spLocks noChangeArrowheads="1"/>
          </p:cNvSpPr>
          <p:nvPr/>
        </p:nvSpPr>
        <p:spPr bwMode="auto">
          <a:xfrm>
            <a:off x="7463761" y="70982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AA1C6E07-A494-4A35-9F34-08EDFB6E1C36}"/>
              </a:ext>
            </a:extLst>
          </p:cNvPr>
          <p:cNvSpPr>
            <a:spLocks noChangeArrowheads="1"/>
          </p:cNvSpPr>
          <p:nvPr/>
        </p:nvSpPr>
        <p:spPr bwMode="auto">
          <a:xfrm>
            <a:off x="7616161" y="63552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2" name="Group 11">
            <a:extLst>
              <a:ext uri="{FF2B5EF4-FFF2-40B4-BE49-F238E27FC236}">
                <a16:creationId xmlns:a16="http://schemas.microsoft.com/office/drawing/2014/main" id="{301882FB-6318-4EBC-A904-DFDE84ECDE43}"/>
              </a:ext>
            </a:extLst>
          </p:cNvPr>
          <p:cNvGrpSpPr/>
          <p:nvPr/>
        </p:nvGrpSpPr>
        <p:grpSpPr>
          <a:xfrm>
            <a:off x="8565799" y="4339264"/>
            <a:ext cx="3337560" cy="2319433"/>
            <a:chOff x="8498473" y="4344151"/>
            <a:chExt cx="3337560" cy="2319433"/>
          </a:xfrm>
        </p:grpSpPr>
        <p:pic>
          <p:nvPicPr>
            <p:cNvPr id="1029" name="Picture 2" descr="cid:image001.png@01D8E927.95491260">
              <a:extLst>
                <a:ext uri="{FF2B5EF4-FFF2-40B4-BE49-F238E27FC236}">
                  <a16:creationId xmlns:a16="http://schemas.microsoft.com/office/drawing/2014/main" id="{E3496C99-AD18-4009-98A2-C076CFB4A0EC}"/>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498473" y="4344151"/>
              <a:ext cx="3337560" cy="563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d:image004.png@01D8E927.E90F73D0">
              <a:extLst>
                <a:ext uri="{FF2B5EF4-FFF2-40B4-BE49-F238E27FC236}">
                  <a16:creationId xmlns:a16="http://schemas.microsoft.com/office/drawing/2014/main" id="{13CEC343-3018-4BDE-AE9F-BE7BDEB85692}"/>
                </a:ext>
              </a:extLst>
            </p:cNvPr>
            <p:cNvPicPr>
              <a:picLocks noChangeAspect="1" noChangeArrowheads="1"/>
            </p:cNvPicPr>
            <p:nvPr/>
          </p:nvPicPr>
          <p:blipFill rotWithShape="1">
            <a:blip r:embed="rId9" r:link="rId10">
              <a:extLst>
                <a:ext uri="{28A0092B-C50C-407E-A947-70E740481C1C}">
                  <a14:useLocalDpi xmlns:a14="http://schemas.microsoft.com/office/drawing/2010/main" val="0"/>
                </a:ext>
              </a:extLst>
            </a:blip>
            <a:srcRect b="13468"/>
            <a:stretch>
              <a:fillRect/>
            </a:stretch>
          </p:blipFill>
          <p:spPr bwMode="auto">
            <a:xfrm>
              <a:off x="8498473" y="4935098"/>
              <a:ext cx="3337560" cy="3625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6" descr="cid:image003.png@01D8E929.A0499F20">
              <a:extLst>
                <a:ext uri="{FF2B5EF4-FFF2-40B4-BE49-F238E27FC236}">
                  <a16:creationId xmlns:a16="http://schemas.microsoft.com/office/drawing/2014/main" id="{6E797936-14E2-4B87-8DA4-10C5243872A3}"/>
                </a:ext>
              </a:extLst>
            </p:cNvPr>
            <p:cNvPicPr>
              <a:picLocks noChangeAspect="1" noChangeArrowheads="1"/>
            </p:cNvPicPr>
            <p:nvPr/>
          </p:nvPicPr>
          <p:blipFill rotWithShape="1">
            <a:blip r:embed="rId11" r:link="rId12">
              <a:extLst>
                <a:ext uri="{28A0092B-C50C-407E-A947-70E740481C1C}">
                  <a14:useLocalDpi xmlns:a14="http://schemas.microsoft.com/office/drawing/2010/main" val="0"/>
                </a:ext>
              </a:extLst>
            </a:blip>
            <a:srcRect b="15325"/>
            <a:stretch>
              <a:fillRect/>
            </a:stretch>
          </p:blipFill>
          <p:spPr bwMode="auto">
            <a:xfrm>
              <a:off x="8498473" y="5325432"/>
              <a:ext cx="3337560" cy="365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 descr="cid:image005.png@01D8E927.E90F73D0">
              <a:extLst>
                <a:ext uri="{FF2B5EF4-FFF2-40B4-BE49-F238E27FC236}">
                  <a16:creationId xmlns:a16="http://schemas.microsoft.com/office/drawing/2014/main" id="{EB7131F7-A883-4196-A779-0121BE4EB821}"/>
                </a:ext>
              </a:extLst>
            </p:cNvPr>
            <p:cNvPicPr>
              <a:picLocks noChangeAspect="1" noChangeArrowheads="1"/>
            </p:cNvPicPr>
            <p:nvPr/>
          </p:nvPicPr>
          <p:blipFill rotWithShape="1">
            <a:blip r:embed="rId13" r:link="rId14">
              <a:extLst>
                <a:ext uri="{28A0092B-C50C-407E-A947-70E740481C1C}">
                  <a14:useLocalDpi xmlns:a14="http://schemas.microsoft.com/office/drawing/2010/main" val="0"/>
                </a:ext>
              </a:extLst>
            </a:blip>
            <a:srcRect t="15483"/>
            <a:stretch>
              <a:fillRect/>
            </a:stretch>
          </p:blipFill>
          <p:spPr bwMode="auto">
            <a:xfrm>
              <a:off x="8498473" y="5718932"/>
              <a:ext cx="3337560" cy="27529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 descr="cid:image007.png@01D8E929.A0499F20">
              <a:extLst>
                <a:ext uri="{FF2B5EF4-FFF2-40B4-BE49-F238E27FC236}">
                  <a16:creationId xmlns:a16="http://schemas.microsoft.com/office/drawing/2014/main" id="{6CB93A72-DAFE-45CA-B8A0-CA0B04A62DD1}"/>
                </a:ext>
              </a:extLst>
            </p:cNvPr>
            <p:cNvPicPr>
              <a:picLocks noChangeAspect="1" noChangeArrowheads="1"/>
            </p:cNvPicPr>
            <p:nvPr/>
          </p:nvPicPr>
          <p:blipFill rotWithShape="1">
            <a:blip r:embed="rId15" r:link="rId16">
              <a:extLst>
                <a:ext uri="{28A0092B-C50C-407E-A947-70E740481C1C}">
                  <a14:useLocalDpi xmlns:a14="http://schemas.microsoft.com/office/drawing/2010/main" val="0"/>
                </a:ext>
              </a:extLst>
            </a:blip>
            <a:srcRect t="56962"/>
            <a:stretch>
              <a:fillRect/>
            </a:stretch>
          </p:blipFill>
          <p:spPr bwMode="auto">
            <a:xfrm>
              <a:off x="8498473" y="6333046"/>
              <a:ext cx="3337560" cy="3305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id:image007.png@01D8E929.A0499F20">
              <a:extLst>
                <a:ext uri="{FF2B5EF4-FFF2-40B4-BE49-F238E27FC236}">
                  <a16:creationId xmlns:a16="http://schemas.microsoft.com/office/drawing/2014/main" id="{C4F07D4B-8EDD-4FC9-B2AD-6ACA63599100}"/>
                </a:ext>
              </a:extLst>
            </p:cNvPr>
            <p:cNvPicPr>
              <a:picLocks noChangeAspect="1" noChangeArrowheads="1"/>
            </p:cNvPicPr>
            <p:nvPr/>
          </p:nvPicPr>
          <p:blipFill rotWithShape="1">
            <a:blip r:embed="rId15" r:link="rId16">
              <a:extLst>
                <a:ext uri="{28A0092B-C50C-407E-A947-70E740481C1C}">
                  <a14:useLocalDpi xmlns:a14="http://schemas.microsoft.com/office/drawing/2010/main" val="0"/>
                </a:ext>
              </a:extLst>
            </a:blip>
            <a:srcRect b="63129"/>
            <a:stretch>
              <a:fillRect/>
            </a:stretch>
          </p:blipFill>
          <p:spPr bwMode="auto">
            <a:xfrm>
              <a:off x="8498473" y="6022049"/>
              <a:ext cx="3337560" cy="2831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519969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F807-B323-4178-84E3-829814C69EFA}"/>
              </a:ext>
            </a:extLst>
          </p:cNvPr>
          <p:cNvSpPr>
            <a:spLocks noGrp="1"/>
          </p:cNvSpPr>
          <p:nvPr>
            <p:ph type="title"/>
          </p:nvPr>
        </p:nvSpPr>
        <p:spPr>
          <a:xfrm>
            <a:off x="1084857" y="317782"/>
            <a:ext cx="10022286" cy="557784"/>
          </a:xfrm>
        </p:spPr>
        <p:txBody>
          <a:bodyPr/>
          <a:lstStyle/>
          <a:p>
            <a:r>
              <a:rPr lang="en-US"/>
              <a:t>Agenda</a:t>
            </a:r>
          </a:p>
        </p:txBody>
      </p:sp>
      <p:sp>
        <p:nvSpPr>
          <p:cNvPr id="5" name="Slide Number Placeholder 4">
            <a:extLst>
              <a:ext uri="{FF2B5EF4-FFF2-40B4-BE49-F238E27FC236}">
                <a16:creationId xmlns:a16="http://schemas.microsoft.com/office/drawing/2014/main" id="{D195178B-6914-4CC1-9263-A22C7A6BF260}"/>
              </a:ext>
            </a:extLst>
          </p:cNvPr>
          <p:cNvSpPr>
            <a:spLocks noGrp="1"/>
          </p:cNvSpPr>
          <p:nvPr>
            <p:ph type="sldNum" sz="quarter" idx="12"/>
          </p:nvPr>
        </p:nvSpPr>
        <p:spPr/>
        <p:txBody>
          <a:bodyPr/>
          <a:lstStyle/>
          <a:p>
            <a:fld id="{7B71A368-6F16-4F47-B26D-B9BF600B5BD6}" type="slidenum">
              <a:rPr lang="en-US" smtClean="0"/>
              <a:pPr/>
              <a:t>2</a:t>
            </a:fld>
            <a:endParaRPr lang="en-US"/>
          </a:p>
        </p:txBody>
      </p:sp>
      <p:graphicFrame>
        <p:nvGraphicFramePr>
          <p:cNvPr id="12" name="Table 11">
            <a:extLst>
              <a:ext uri="{FF2B5EF4-FFF2-40B4-BE49-F238E27FC236}">
                <a16:creationId xmlns:a16="http://schemas.microsoft.com/office/drawing/2014/main" id="{2CE8005D-FBA1-4C36-A710-93C79D857381}"/>
              </a:ext>
            </a:extLst>
          </p:cNvPr>
          <p:cNvGraphicFramePr>
            <a:graphicFrameLocks noGrp="1"/>
          </p:cNvGraphicFramePr>
          <p:nvPr>
            <p:extLst>
              <p:ext uri="{D42A27DB-BD31-4B8C-83A1-F6EECF244321}">
                <p14:modId xmlns:p14="http://schemas.microsoft.com/office/powerpoint/2010/main" val="3944918316"/>
              </p:ext>
            </p:extLst>
          </p:nvPr>
        </p:nvGraphicFramePr>
        <p:xfrm>
          <a:off x="1084857" y="1175405"/>
          <a:ext cx="7917040" cy="3794253"/>
        </p:xfrm>
        <a:graphic>
          <a:graphicData uri="http://schemas.openxmlformats.org/drawingml/2006/table">
            <a:tbl>
              <a:tblPr firstRow="1" bandRow="1">
                <a:tableStyleId>{5C22544A-7EE6-4342-B048-85BDC9FD1C3A}</a:tableStyleId>
              </a:tblPr>
              <a:tblGrid>
                <a:gridCol w="4704284">
                  <a:extLst>
                    <a:ext uri="{9D8B030D-6E8A-4147-A177-3AD203B41FA5}">
                      <a16:colId xmlns:a16="http://schemas.microsoft.com/office/drawing/2014/main" val="1288649286"/>
                    </a:ext>
                  </a:extLst>
                </a:gridCol>
                <a:gridCol w="3212756">
                  <a:extLst>
                    <a:ext uri="{9D8B030D-6E8A-4147-A177-3AD203B41FA5}">
                      <a16:colId xmlns:a16="http://schemas.microsoft.com/office/drawing/2014/main" val="3595779492"/>
                    </a:ext>
                  </a:extLst>
                </a:gridCol>
              </a:tblGrid>
              <a:tr h="315518">
                <a:tc>
                  <a:txBody>
                    <a:bodyPr/>
                    <a:lstStyle/>
                    <a:p>
                      <a:r>
                        <a:rPr lang="en-US" sz="2400"/>
                        <a:t>Topic</a:t>
                      </a:r>
                    </a:p>
                  </a:txBody>
                  <a:tcPr>
                    <a:solidFill>
                      <a:srgbClr val="003CA6"/>
                    </a:solidFill>
                  </a:tcPr>
                </a:tc>
                <a:tc>
                  <a:txBody>
                    <a:bodyPr/>
                    <a:lstStyle/>
                    <a:p>
                      <a:r>
                        <a:rPr lang="en-US" sz="2400"/>
                        <a:t>Presenter</a:t>
                      </a:r>
                    </a:p>
                  </a:txBody>
                  <a:tcPr>
                    <a:solidFill>
                      <a:srgbClr val="003CA6"/>
                    </a:solidFill>
                  </a:tcPr>
                </a:tc>
                <a:extLst>
                  <a:ext uri="{0D108BD9-81ED-4DB2-BD59-A6C34878D82A}">
                    <a16:rowId xmlns:a16="http://schemas.microsoft.com/office/drawing/2014/main" val="1798237708"/>
                  </a:ext>
                </a:extLst>
              </a:tr>
              <a:tr h="370784">
                <a:tc>
                  <a:txBody>
                    <a:bodyPr/>
                    <a:lstStyle/>
                    <a:p>
                      <a:r>
                        <a:rPr lang="en-US"/>
                        <a:t>Welcome and Housekeeping</a:t>
                      </a:r>
                    </a:p>
                  </a:txBody>
                  <a:tcPr anchor="ctr"/>
                </a:tc>
                <a:tc>
                  <a:txBody>
                    <a:bodyPr/>
                    <a:lstStyle/>
                    <a:p>
                      <a:r>
                        <a:rPr lang="en-US" err="1"/>
                        <a:t>Asirra</a:t>
                      </a:r>
                      <a:r>
                        <a:rPr lang="en-US"/>
                        <a:t> Suguitan</a:t>
                      </a:r>
                    </a:p>
                  </a:txBody>
                  <a:tcPr anchor="ctr"/>
                </a:tc>
                <a:extLst>
                  <a:ext uri="{0D108BD9-81ED-4DB2-BD59-A6C34878D82A}">
                    <a16:rowId xmlns:a16="http://schemas.microsoft.com/office/drawing/2014/main" val="1883248412"/>
                  </a:ext>
                </a:extLst>
              </a:tr>
              <a:tr h="370784">
                <a:tc>
                  <a:txBody>
                    <a:bodyPr/>
                    <a:lstStyle/>
                    <a:p>
                      <a:pPr marL="0" indent="0">
                        <a:buFont typeface="Arial" panose="020B0604020202020204" pitchFamily="34" charset="0"/>
                        <a:buNone/>
                      </a:pPr>
                      <a:r>
                        <a:rPr lang="en-US"/>
                        <a:t>System Integration Testing </a:t>
                      </a:r>
                    </a:p>
                  </a:txBody>
                  <a:tcPr anchor="ctr"/>
                </a:tc>
                <a:tc>
                  <a:txBody>
                    <a:bodyPr/>
                    <a:lstStyle/>
                    <a:p>
                      <a:r>
                        <a:rPr lang="en-US"/>
                        <a:t>Josh Hoerger</a:t>
                      </a:r>
                    </a:p>
                  </a:txBody>
                  <a:tcPr anchor="ctr"/>
                </a:tc>
                <a:extLst>
                  <a:ext uri="{0D108BD9-81ED-4DB2-BD59-A6C34878D82A}">
                    <a16:rowId xmlns:a16="http://schemas.microsoft.com/office/drawing/2014/main" val="1430216050"/>
                  </a:ext>
                </a:extLst>
              </a:tr>
              <a:tr h="370783">
                <a:tc>
                  <a:txBody>
                    <a:bodyPr/>
                    <a:lstStyle/>
                    <a:p>
                      <a:pPr lvl="0" algn="l">
                        <a:lnSpc>
                          <a:spcPct val="100000"/>
                        </a:lnSpc>
                        <a:spcBef>
                          <a:spcPts val="0"/>
                        </a:spcBef>
                        <a:spcAft>
                          <a:spcPts val="0"/>
                        </a:spcAft>
                        <a:buNone/>
                      </a:pPr>
                      <a:r>
                        <a:rPr lang="en-US" sz="1800" b="0" i="0" u="none" strike="noStrike" noProof="0">
                          <a:latin typeface="Calibri"/>
                        </a:rPr>
                        <a:t>Individual Extended Tester Nominations</a:t>
                      </a:r>
                    </a:p>
                  </a:txBody>
                  <a:tcPr anchor="ctr"/>
                </a:tc>
                <a:tc>
                  <a:txBody>
                    <a:bodyPr/>
                    <a:lstStyle/>
                    <a:p>
                      <a:pPr lvl="0">
                        <a:buNone/>
                      </a:pPr>
                      <a:r>
                        <a:rPr lang="en-US" sz="1800" b="0" i="0" u="none" strike="noStrike" noProof="0">
                          <a:latin typeface="Calibri"/>
                        </a:rPr>
                        <a:t>Josh Hoerger</a:t>
                      </a:r>
                      <a:endParaRPr lang="en-US"/>
                    </a:p>
                  </a:txBody>
                  <a:tcPr anchor="ctr"/>
                </a:tc>
                <a:extLst>
                  <a:ext uri="{0D108BD9-81ED-4DB2-BD59-A6C34878D82A}">
                    <a16:rowId xmlns:a16="http://schemas.microsoft.com/office/drawing/2014/main" val="3596600577"/>
                  </a:ext>
                </a:extLst>
              </a:tr>
              <a:tr h="370784">
                <a:tc>
                  <a:txBody>
                    <a:bodyPr/>
                    <a:lstStyle/>
                    <a:p>
                      <a:r>
                        <a:rPr lang="en-US"/>
                        <a:t>UC Oracle Mini-Summit Recap</a:t>
                      </a:r>
                    </a:p>
                  </a:txBody>
                  <a:tcPr anchor="ctr"/>
                </a:tc>
                <a:tc>
                  <a:txBody>
                    <a:bodyPr/>
                    <a:lstStyle/>
                    <a:p>
                      <a:r>
                        <a:rPr lang="en-US"/>
                        <a:t>Josh Hoerger</a:t>
                      </a:r>
                    </a:p>
                  </a:txBody>
                  <a:tcPr anchor="ctr"/>
                </a:tc>
                <a:extLst>
                  <a:ext uri="{0D108BD9-81ED-4DB2-BD59-A6C34878D82A}">
                    <a16:rowId xmlns:a16="http://schemas.microsoft.com/office/drawing/2014/main" val="1213985355"/>
                  </a:ext>
                </a:extLst>
              </a:tr>
              <a:tr h="370784">
                <a:tc>
                  <a:txBody>
                    <a:bodyPr/>
                    <a:lstStyle/>
                    <a:p>
                      <a:pPr marL="0" indent="0">
                        <a:buFont typeface="Arial" panose="020B0604020202020204" pitchFamily="34" charset="0"/>
                        <a:buNone/>
                      </a:pPr>
                      <a:r>
                        <a:rPr lang="en-US"/>
                        <a:t>Faculty Collaboration &amp; Feedback</a:t>
                      </a:r>
                    </a:p>
                  </a:txBody>
                  <a:tcPr anchor="ctr"/>
                </a:tc>
                <a:tc>
                  <a:txBody>
                    <a:bodyPr/>
                    <a:lstStyle/>
                    <a:p>
                      <a:r>
                        <a:rPr lang="en-US"/>
                        <a:t>Veronica Ruiz</a:t>
                      </a:r>
                    </a:p>
                  </a:txBody>
                  <a:tcPr anchor="ctr"/>
                </a:tc>
                <a:extLst>
                  <a:ext uri="{0D108BD9-81ED-4DB2-BD59-A6C34878D82A}">
                    <a16:rowId xmlns:a16="http://schemas.microsoft.com/office/drawing/2014/main" val="4024312787"/>
                  </a:ext>
                </a:extLst>
              </a:tr>
              <a:tr h="370783">
                <a:tc>
                  <a:txBody>
                    <a:bodyPr/>
                    <a:lstStyle/>
                    <a:p>
                      <a:pPr marL="0" lvl="0" indent="0">
                        <a:buNone/>
                      </a:pPr>
                      <a:r>
                        <a:rPr lang="en-US" sz="1800" b="0" i="0" u="none" strike="noStrike" noProof="0" err="1">
                          <a:latin typeface="Calibri"/>
                        </a:rPr>
                        <a:t>UCPath</a:t>
                      </a:r>
                      <a:r>
                        <a:rPr lang="en-US" sz="1800" b="0" i="0" u="none" strike="noStrike" noProof="0">
                          <a:latin typeface="Calibri"/>
                        </a:rPr>
                        <a:t> Financial Tools </a:t>
                      </a:r>
                    </a:p>
                  </a:txBody>
                  <a:tcPr anchor="ctr"/>
                </a:tc>
                <a:tc>
                  <a:txBody>
                    <a:bodyPr/>
                    <a:lstStyle/>
                    <a:p>
                      <a:pPr lvl="0">
                        <a:buNone/>
                      </a:pPr>
                      <a:r>
                        <a:rPr lang="en-US"/>
                        <a:t>Alfred Karam</a:t>
                      </a:r>
                    </a:p>
                  </a:txBody>
                  <a:tcPr anchor="ctr"/>
                </a:tc>
                <a:extLst>
                  <a:ext uri="{0D108BD9-81ED-4DB2-BD59-A6C34878D82A}">
                    <a16:rowId xmlns:a16="http://schemas.microsoft.com/office/drawing/2014/main" val="3381990373"/>
                  </a:ext>
                </a:extLst>
              </a:tr>
              <a:tr h="370783">
                <a:tc>
                  <a:txBody>
                    <a:bodyPr/>
                    <a:lstStyle/>
                    <a:p>
                      <a:pPr marL="0" lvl="0" indent="0">
                        <a:buNone/>
                      </a:pPr>
                      <a:r>
                        <a:rPr lang="en-US" sz="1800" b="0" i="0" u="none" strike="noStrike" noProof="0">
                          <a:latin typeface="Calibri"/>
                        </a:rPr>
                        <a:t>University Cards</a:t>
                      </a:r>
                    </a:p>
                  </a:txBody>
                  <a:tcPr anchor="ctr"/>
                </a:tc>
                <a:tc>
                  <a:txBody>
                    <a:bodyPr/>
                    <a:lstStyle/>
                    <a:p>
                      <a:pPr lvl="0">
                        <a:buNone/>
                      </a:pPr>
                      <a:r>
                        <a:rPr lang="en-US"/>
                        <a:t>Aver Smith &amp; Bobbi McCracken </a:t>
                      </a:r>
                    </a:p>
                  </a:txBody>
                  <a:tcPr anchor="ctr"/>
                </a:tc>
                <a:extLst>
                  <a:ext uri="{0D108BD9-81ED-4DB2-BD59-A6C34878D82A}">
                    <a16:rowId xmlns:a16="http://schemas.microsoft.com/office/drawing/2014/main" val="3246766691"/>
                  </a:ext>
                </a:extLst>
              </a:tr>
              <a:tr h="370784">
                <a:tc>
                  <a:txBody>
                    <a:bodyPr/>
                    <a:lstStyle/>
                    <a:p>
                      <a:pPr marL="0" indent="0">
                        <a:buFont typeface="Arial" panose="020B0604020202020204" pitchFamily="34" charset="0"/>
                        <a:buNone/>
                      </a:pPr>
                      <a:r>
                        <a:rPr lang="en-US"/>
                        <a:t>Communication &amp; Training</a:t>
                      </a:r>
                    </a:p>
                  </a:txBody>
                  <a:tcPr anchor="ctr"/>
                </a:tc>
                <a:tc>
                  <a:txBody>
                    <a:bodyPr/>
                    <a:lstStyle/>
                    <a:p>
                      <a:r>
                        <a:rPr lang="en-US" err="1"/>
                        <a:t>Asirra</a:t>
                      </a:r>
                      <a:r>
                        <a:rPr lang="en-US"/>
                        <a:t> Suguitan</a:t>
                      </a:r>
                    </a:p>
                  </a:txBody>
                  <a:tcPr anchor="ctr"/>
                </a:tc>
                <a:extLst>
                  <a:ext uri="{0D108BD9-81ED-4DB2-BD59-A6C34878D82A}">
                    <a16:rowId xmlns:a16="http://schemas.microsoft.com/office/drawing/2014/main" val="2063458427"/>
                  </a:ext>
                </a:extLst>
              </a:tr>
              <a:tr h="370784">
                <a:tc>
                  <a:txBody>
                    <a:bodyPr/>
                    <a:lstStyle/>
                    <a:p>
                      <a:r>
                        <a:rPr lang="en-US"/>
                        <a:t>Question &amp; Answer</a:t>
                      </a:r>
                    </a:p>
                  </a:txBody>
                  <a:tcPr anchor="ctr"/>
                </a:tc>
                <a:tc>
                  <a:txBody>
                    <a:bodyPr/>
                    <a:lstStyle/>
                    <a:p>
                      <a:r>
                        <a:rPr lang="en-US"/>
                        <a:t>Josh Hoerger</a:t>
                      </a:r>
                    </a:p>
                  </a:txBody>
                  <a:tcPr anchor="ctr"/>
                </a:tc>
                <a:extLst>
                  <a:ext uri="{0D108BD9-81ED-4DB2-BD59-A6C34878D82A}">
                    <a16:rowId xmlns:a16="http://schemas.microsoft.com/office/drawing/2014/main" val="529894455"/>
                  </a:ext>
                </a:extLst>
              </a:tr>
            </a:tbl>
          </a:graphicData>
        </a:graphic>
      </p:graphicFrame>
    </p:spTree>
    <p:extLst>
      <p:ext uri="{BB962C8B-B14F-4D97-AF65-F5344CB8AC3E}">
        <p14:creationId xmlns:p14="http://schemas.microsoft.com/office/powerpoint/2010/main" val="248637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E2B55-20D2-411C-845E-2D244848E06B}"/>
              </a:ext>
            </a:extLst>
          </p:cNvPr>
          <p:cNvSpPr txBox="1"/>
          <p:nvPr/>
        </p:nvSpPr>
        <p:spPr>
          <a:xfrm>
            <a:off x="603411" y="1835624"/>
            <a:ext cx="4285397" cy="2859206"/>
          </a:xfrm>
          <a:prstGeom prst="rect">
            <a:avLst/>
          </a:prstGeom>
          <a:solidFill>
            <a:srgbClr val="009CDE"/>
          </a:solidFill>
        </p:spPr>
        <p:txBody>
          <a:bodyPr wrap="square" rtlCol="0">
            <a:spAutoFit/>
          </a:bodyPr>
          <a:lstStyle/>
          <a:p>
            <a:endParaRPr lang="en-US"/>
          </a:p>
        </p:txBody>
      </p:sp>
      <p:sp>
        <p:nvSpPr>
          <p:cNvPr id="6" name="Rectangle 5">
            <a:extLst>
              <a:ext uri="{FF2B5EF4-FFF2-40B4-BE49-F238E27FC236}">
                <a16:creationId xmlns:a16="http://schemas.microsoft.com/office/drawing/2014/main" id="{9BCB2E5C-8E85-4780-B5A8-46FAC8963DFA}"/>
              </a:ext>
            </a:extLst>
          </p:cNvPr>
          <p:cNvSpPr/>
          <p:nvPr/>
        </p:nvSpPr>
        <p:spPr>
          <a:xfrm>
            <a:off x="116173" y="0"/>
            <a:ext cx="5497643"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BA9574-B105-4B53-8B5D-F61A0C7DBAE9}"/>
              </a:ext>
            </a:extLst>
          </p:cNvPr>
          <p:cNvSpPr/>
          <p:nvPr/>
        </p:nvSpPr>
        <p:spPr>
          <a:xfrm>
            <a:off x="5613816" y="0"/>
            <a:ext cx="90564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D0527D-1061-44F2-B513-8A4D3D626A73}"/>
              </a:ext>
            </a:extLst>
          </p:cNvPr>
          <p:cNvSpPr>
            <a:spLocks noGrp="1"/>
          </p:cNvSpPr>
          <p:nvPr>
            <p:ph type="sldNum" sz="quarter" idx="10"/>
          </p:nvPr>
        </p:nvSpPr>
        <p:spPr/>
        <p:txBody>
          <a:bodyPr/>
          <a:lstStyle/>
          <a:p>
            <a:fld id="{7B71A368-6F16-4F47-B26D-B9BF600B5BD6}" type="slidenum">
              <a:rPr lang="en-US" smtClean="0"/>
              <a:pPr/>
              <a:t>20</a:t>
            </a:fld>
            <a:endParaRPr lang="en-US"/>
          </a:p>
        </p:txBody>
      </p:sp>
      <p:cxnSp>
        <p:nvCxnSpPr>
          <p:cNvPr id="9" name="Straight Connector 8">
            <a:extLst>
              <a:ext uri="{FF2B5EF4-FFF2-40B4-BE49-F238E27FC236}">
                <a16:creationId xmlns:a16="http://schemas.microsoft.com/office/drawing/2014/main" id="{3227A1BB-4559-448D-8BED-951DE97116A8}"/>
              </a:ext>
            </a:extLst>
          </p:cNvPr>
          <p:cNvCxnSpPr/>
          <p:nvPr/>
        </p:nvCxnSpPr>
        <p:spPr>
          <a:xfrm>
            <a:off x="613842" y="3781175"/>
            <a:ext cx="3200400"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4F938C76-A102-432C-AD3D-1761B0EAF4C8}"/>
              </a:ext>
            </a:extLst>
          </p:cNvPr>
          <p:cNvPicPr>
            <a:picLocks noChangeAspect="1"/>
          </p:cNvPicPr>
          <p:nvPr/>
        </p:nvPicPr>
        <p:blipFill rotWithShape="1">
          <a:blip r:embed="rId3">
            <a:extLst>
              <a:ext uri="{28A0092B-C50C-407E-A947-70E740481C1C}">
                <a14:useLocalDpi xmlns:a14="http://schemas.microsoft.com/office/drawing/2010/main" val="0"/>
              </a:ext>
            </a:extLst>
          </a:blip>
          <a:srcRect l="27628"/>
          <a:stretch/>
        </p:blipFill>
        <p:spPr>
          <a:xfrm>
            <a:off x="6519460" y="0"/>
            <a:ext cx="6052209" cy="6858000"/>
          </a:xfrm>
          <a:prstGeom prst="rect">
            <a:avLst/>
          </a:prstGeom>
        </p:spPr>
      </p:pic>
      <p:sp>
        <p:nvSpPr>
          <p:cNvPr id="10" name="Title 9">
            <a:extLst>
              <a:ext uri="{FF2B5EF4-FFF2-40B4-BE49-F238E27FC236}">
                <a16:creationId xmlns:a16="http://schemas.microsoft.com/office/drawing/2014/main" id="{E022B09E-8623-4BBC-B835-749500560718}"/>
              </a:ext>
            </a:extLst>
          </p:cNvPr>
          <p:cNvSpPr>
            <a:spLocks noGrp="1"/>
          </p:cNvSpPr>
          <p:nvPr>
            <p:ph type="title"/>
          </p:nvPr>
        </p:nvSpPr>
        <p:spPr>
          <a:xfrm>
            <a:off x="603411" y="2164585"/>
            <a:ext cx="3633907" cy="1501159"/>
          </a:xfrm>
        </p:spPr>
        <p:txBody>
          <a:bodyPr>
            <a:normAutofit/>
          </a:bodyPr>
          <a:lstStyle/>
          <a:p>
            <a:r>
              <a:rPr lang="en-US" sz="3600" b="0"/>
              <a:t>Communication</a:t>
            </a:r>
            <a:r>
              <a:rPr lang="en-US" sz="4000" b="0"/>
              <a:t> </a:t>
            </a:r>
            <a:br>
              <a:rPr lang="en-US" sz="4000" b="0"/>
            </a:br>
            <a:r>
              <a:rPr lang="en-US" sz="4000" b="0"/>
              <a:t>&amp; Training</a:t>
            </a:r>
          </a:p>
        </p:txBody>
      </p:sp>
      <p:sp>
        <p:nvSpPr>
          <p:cNvPr id="2" name="Rectangle 1">
            <a:extLst>
              <a:ext uri="{FF2B5EF4-FFF2-40B4-BE49-F238E27FC236}">
                <a16:creationId xmlns:a16="http://schemas.microsoft.com/office/drawing/2014/main" id="{785660CA-D433-492F-96CD-AE4E886AB599}"/>
              </a:ext>
            </a:extLst>
          </p:cNvPr>
          <p:cNvSpPr/>
          <p:nvPr/>
        </p:nvSpPr>
        <p:spPr>
          <a:xfrm>
            <a:off x="613842" y="5023791"/>
            <a:ext cx="2611272" cy="892552"/>
          </a:xfrm>
          <a:prstGeom prst="rect">
            <a:avLst/>
          </a:prstGeom>
        </p:spPr>
        <p:txBody>
          <a:bodyPr wrap="square">
            <a:spAutoFit/>
          </a:bodyPr>
          <a:lstStyle/>
          <a:p>
            <a:r>
              <a:rPr lang="en-US" sz="2000" b="1">
                <a:solidFill>
                  <a:schemeClr val="bg1">
                    <a:lumMod val="95000"/>
                  </a:schemeClr>
                </a:solidFill>
              </a:rPr>
              <a:t>Asirra Suguitan</a:t>
            </a:r>
            <a:endParaRPr lang="en-US" sz="2000" i="1">
              <a:solidFill>
                <a:schemeClr val="bg1">
                  <a:lumMod val="95000"/>
                </a:schemeClr>
              </a:solidFill>
            </a:endParaRPr>
          </a:p>
          <a:p>
            <a:r>
              <a:rPr lang="en-US" sz="1600" i="1">
                <a:solidFill>
                  <a:schemeClr val="bg1">
                    <a:lumMod val="95000"/>
                  </a:schemeClr>
                </a:solidFill>
              </a:rPr>
              <a:t>Impact23 Functional Lead</a:t>
            </a:r>
            <a:br>
              <a:rPr lang="en-US" sz="1600" i="1">
                <a:solidFill>
                  <a:schemeClr val="bg1">
                    <a:lumMod val="95000"/>
                  </a:schemeClr>
                </a:solidFill>
              </a:rPr>
            </a:br>
            <a:r>
              <a:rPr lang="en-US" sz="1600" i="1">
                <a:solidFill>
                  <a:schemeClr val="bg1">
                    <a:lumMod val="95000"/>
                  </a:schemeClr>
                </a:solidFill>
              </a:rPr>
              <a:t>Assistant Controller</a:t>
            </a:r>
          </a:p>
        </p:txBody>
      </p:sp>
    </p:spTree>
    <p:extLst>
      <p:ext uri="{BB962C8B-B14F-4D97-AF65-F5344CB8AC3E}">
        <p14:creationId xmlns:p14="http://schemas.microsoft.com/office/powerpoint/2010/main" val="528608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55771-B7C7-4ABC-B193-FA0383408C03}"/>
              </a:ext>
            </a:extLst>
          </p:cNvPr>
          <p:cNvSpPr>
            <a:spLocks noGrp="1"/>
          </p:cNvSpPr>
          <p:nvPr>
            <p:ph type="sldNum" sz="quarter" idx="10"/>
          </p:nvPr>
        </p:nvSpPr>
        <p:spPr/>
        <p:txBody>
          <a:bodyPr/>
          <a:lstStyle/>
          <a:p>
            <a:fld id="{7B71A368-6F16-4F47-B26D-B9BF600B5BD6}" type="slidenum">
              <a:rPr lang="en-US" smtClean="0"/>
              <a:pPr/>
              <a:t>21</a:t>
            </a:fld>
            <a:endParaRPr lang="en-US"/>
          </a:p>
        </p:txBody>
      </p:sp>
      <p:pic>
        <p:nvPicPr>
          <p:cNvPr id="3" name="Picture 2">
            <a:extLst>
              <a:ext uri="{FF2B5EF4-FFF2-40B4-BE49-F238E27FC236}">
                <a16:creationId xmlns:a16="http://schemas.microsoft.com/office/drawing/2014/main" id="{88103C4B-3D42-4CB3-B5B4-3E729DE572DD}"/>
              </a:ext>
            </a:extLst>
          </p:cNvPr>
          <p:cNvPicPr>
            <a:picLocks noChangeAspect="1"/>
          </p:cNvPicPr>
          <p:nvPr/>
        </p:nvPicPr>
        <p:blipFill rotWithShape="1">
          <a:blip r:embed="rId2">
            <a:extLst>
              <a:ext uri="{28A0092B-C50C-407E-A947-70E740481C1C}">
                <a14:useLocalDpi xmlns:a14="http://schemas.microsoft.com/office/drawing/2010/main" val="0"/>
              </a:ext>
            </a:extLst>
          </a:blip>
          <a:srcRect t="1414" b="4911"/>
          <a:stretch/>
        </p:blipFill>
        <p:spPr>
          <a:xfrm>
            <a:off x="-6015" y="-12033"/>
            <a:ext cx="5666744" cy="2791326"/>
          </a:xfrm>
          <a:prstGeom prst="rect">
            <a:avLst/>
          </a:prstGeom>
        </p:spPr>
      </p:pic>
      <p:sp>
        <p:nvSpPr>
          <p:cNvPr id="4" name="Title 2">
            <a:extLst>
              <a:ext uri="{FF2B5EF4-FFF2-40B4-BE49-F238E27FC236}">
                <a16:creationId xmlns:a16="http://schemas.microsoft.com/office/drawing/2014/main" id="{8D1EB020-9E0C-41B0-8123-CFDEB675137F}"/>
              </a:ext>
            </a:extLst>
          </p:cNvPr>
          <p:cNvSpPr txBox="1">
            <a:spLocks/>
          </p:cNvSpPr>
          <p:nvPr/>
        </p:nvSpPr>
        <p:spPr>
          <a:xfrm>
            <a:off x="114837" y="2939102"/>
            <a:ext cx="5863380" cy="557784"/>
          </a:xfrm>
          <a:prstGeom prst="rect">
            <a:avLst/>
          </a:prstGeom>
        </p:spPr>
        <p:txBody>
          <a:bodyPr/>
          <a:lstStyle>
            <a:lvl1pPr algn="l" defTabSz="914400" rtl="0" eaLnBrk="1" latinLnBrk="0" hangingPunct="1">
              <a:lnSpc>
                <a:spcPct val="90000"/>
              </a:lnSpc>
              <a:spcBef>
                <a:spcPct val="0"/>
              </a:spcBef>
              <a:buNone/>
              <a:defRPr sz="4400" b="1" kern="1200">
                <a:solidFill>
                  <a:srgbClr val="003CA6"/>
                </a:solidFill>
                <a:latin typeface="+mn-lt"/>
                <a:ea typeface="+mj-ea"/>
                <a:cs typeface="+mj-cs"/>
              </a:defRPr>
            </a:lvl1pPr>
          </a:lstStyle>
          <a:p>
            <a:r>
              <a:rPr lang="en-US" sz="3200"/>
              <a:t>Change Readiness Survey #2</a:t>
            </a:r>
            <a:br>
              <a:rPr lang="en-US"/>
            </a:br>
            <a:r>
              <a:rPr lang="en-US" sz="2000" b="0">
                <a:ea typeface="+mn-ea"/>
                <a:cs typeface="+mn-cs"/>
              </a:rPr>
              <a:t>Assessment Recap</a:t>
            </a:r>
          </a:p>
        </p:txBody>
      </p:sp>
      <p:graphicFrame>
        <p:nvGraphicFramePr>
          <p:cNvPr id="5" name="Table 4">
            <a:extLst>
              <a:ext uri="{FF2B5EF4-FFF2-40B4-BE49-F238E27FC236}">
                <a16:creationId xmlns:a16="http://schemas.microsoft.com/office/drawing/2014/main" id="{8F736467-5F7B-4B82-96BD-D0F34F980BC5}"/>
              </a:ext>
            </a:extLst>
          </p:cNvPr>
          <p:cNvGraphicFramePr>
            <a:graphicFrameLocks noGrp="1"/>
          </p:cNvGraphicFramePr>
          <p:nvPr>
            <p:extLst>
              <p:ext uri="{D42A27DB-BD31-4B8C-83A1-F6EECF244321}">
                <p14:modId xmlns:p14="http://schemas.microsoft.com/office/powerpoint/2010/main" val="2769330545"/>
              </p:ext>
            </p:extLst>
          </p:nvPr>
        </p:nvGraphicFramePr>
        <p:xfrm>
          <a:off x="6036276" y="159980"/>
          <a:ext cx="6018366" cy="6538040"/>
        </p:xfrm>
        <a:graphic>
          <a:graphicData uri="http://schemas.openxmlformats.org/drawingml/2006/table">
            <a:tbl>
              <a:tblPr firstRow="1" bandRow="1">
                <a:tableStyleId>{5C22544A-7EE6-4342-B048-85BDC9FD1C3A}</a:tableStyleId>
              </a:tblPr>
              <a:tblGrid>
                <a:gridCol w="3106567">
                  <a:extLst>
                    <a:ext uri="{9D8B030D-6E8A-4147-A177-3AD203B41FA5}">
                      <a16:colId xmlns:a16="http://schemas.microsoft.com/office/drawing/2014/main" val="4171974359"/>
                    </a:ext>
                  </a:extLst>
                </a:gridCol>
                <a:gridCol w="1406779">
                  <a:extLst>
                    <a:ext uri="{9D8B030D-6E8A-4147-A177-3AD203B41FA5}">
                      <a16:colId xmlns:a16="http://schemas.microsoft.com/office/drawing/2014/main" val="3811313878"/>
                    </a:ext>
                  </a:extLst>
                </a:gridCol>
                <a:gridCol w="1505020">
                  <a:extLst>
                    <a:ext uri="{9D8B030D-6E8A-4147-A177-3AD203B41FA5}">
                      <a16:colId xmlns:a16="http://schemas.microsoft.com/office/drawing/2014/main" val="454495308"/>
                    </a:ext>
                  </a:extLst>
                </a:gridCol>
              </a:tblGrid>
              <a:tr h="435691">
                <a:tc>
                  <a:txBody>
                    <a:bodyPr/>
                    <a:lstStyle/>
                    <a:p>
                      <a:pPr algn="ctr" fontAlgn="base"/>
                      <a:r>
                        <a:rPr lang="en-US" sz="1050">
                          <a:solidFill>
                            <a:schemeClr val="bg1"/>
                          </a:solidFill>
                          <a:effectLst/>
                        </a:rPr>
                        <a:t> </a:t>
                      </a:r>
                      <a:r>
                        <a:rPr lang="en-US" sz="1200">
                          <a:solidFill>
                            <a:schemeClr val="bg1"/>
                          </a:solidFill>
                          <a:effectLst/>
                        </a:rPr>
                        <a:t>Impact23 Program Questions</a:t>
                      </a:r>
                      <a:endParaRPr lang="en-US" sz="1050">
                        <a:solidFill>
                          <a:schemeClr val="bg1"/>
                        </a:solidFill>
                        <a:effectLst/>
                      </a:endParaRPr>
                    </a:p>
                  </a:txBody>
                  <a:tcPr anchor="ctr">
                    <a:solidFill>
                      <a:srgbClr val="2C7EA5"/>
                    </a:solidFill>
                  </a:tcPr>
                </a:tc>
                <a:tc>
                  <a:txBody>
                    <a:bodyPr/>
                    <a:lstStyle/>
                    <a:p>
                      <a:pPr algn="ctr" fontAlgn="base"/>
                      <a:r>
                        <a:rPr lang="en-US" sz="1050">
                          <a:solidFill>
                            <a:schemeClr val="bg1"/>
                          </a:solidFill>
                          <a:effectLst/>
                        </a:rPr>
                        <a:t> Disagree (2) &amp; ​</a:t>
                      </a:r>
                      <a:br>
                        <a:rPr lang="en-US" sz="1050">
                          <a:solidFill>
                            <a:schemeClr val="bg1"/>
                          </a:solidFill>
                          <a:effectLst/>
                        </a:rPr>
                      </a:br>
                      <a:r>
                        <a:rPr lang="en-US" sz="1050">
                          <a:solidFill>
                            <a:schemeClr val="bg1"/>
                          </a:solidFill>
                          <a:effectLst/>
                        </a:rPr>
                        <a:t>Strongly Disagree (1)​</a:t>
                      </a:r>
                    </a:p>
                  </a:txBody>
                  <a:tcPr anchor="ctr">
                    <a:solidFill>
                      <a:srgbClr val="2C7EA5"/>
                    </a:solidFill>
                  </a:tcPr>
                </a:tc>
                <a:tc>
                  <a:txBody>
                    <a:bodyPr/>
                    <a:lstStyle/>
                    <a:p>
                      <a:pPr algn="ctr" fontAlgn="base"/>
                      <a:r>
                        <a:rPr lang="en-US" sz="1050">
                          <a:solidFill>
                            <a:schemeClr val="bg1"/>
                          </a:solidFill>
                          <a:effectLst/>
                        </a:rPr>
                        <a:t>Agree (3) &amp; ​</a:t>
                      </a:r>
                      <a:br>
                        <a:rPr lang="en-US" sz="1050">
                          <a:solidFill>
                            <a:schemeClr val="bg1"/>
                          </a:solidFill>
                          <a:effectLst/>
                        </a:rPr>
                      </a:br>
                      <a:r>
                        <a:rPr lang="en-US" sz="1050">
                          <a:solidFill>
                            <a:schemeClr val="bg1"/>
                          </a:solidFill>
                          <a:effectLst/>
                        </a:rPr>
                        <a:t>Strongly Agree (4)​</a:t>
                      </a:r>
                    </a:p>
                  </a:txBody>
                  <a:tcPr>
                    <a:solidFill>
                      <a:srgbClr val="2C7EA5"/>
                    </a:solidFill>
                  </a:tcPr>
                </a:tc>
                <a:extLst>
                  <a:ext uri="{0D108BD9-81ED-4DB2-BD59-A6C34878D82A}">
                    <a16:rowId xmlns:a16="http://schemas.microsoft.com/office/drawing/2014/main" val="271486944"/>
                  </a:ext>
                </a:extLst>
              </a:tr>
              <a:tr h="435691">
                <a:tc>
                  <a:txBody>
                    <a:bodyPr/>
                    <a:lstStyle/>
                    <a:p>
                      <a:pPr fontAlgn="base"/>
                      <a:r>
                        <a:rPr lang="en-US" sz="1050">
                          <a:effectLst/>
                        </a:rPr>
                        <a:t>I am aware that Impact23 is a local change and UCR is responsible for the design of the solution​</a:t>
                      </a:r>
                    </a:p>
                  </a:txBody>
                  <a:tcPr anchor="ctr">
                    <a:solidFill>
                      <a:schemeClr val="bg1">
                        <a:lumMod val="95000"/>
                      </a:schemeClr>
                    </a:solidFill>
                  </a:tcPr>
                </a:tc>
                <a:tc>
                  <a:txBody>
                    <a:bodyPr/>
                    <a:lstStyle/>
                    <a:p>
                      <a:pPr algn="ctr" fontAlgn="base"/>
                      <a:r>
                        <a:rPr lang="en-US" sz="1200">
                          <a:effectLst/>
                        </a:rPr>
                        <a:t>8.62%​</a:t>
                      </a:r>
                    </a:p>
                  </a:txBody>
                  <a:tcPr anchor="ctr">
                    <a:solidFill>
                      <a:schemeClr val="bg1">
                        <a:lumMod val="95000"/>
                      </a:schemeClr>
                    </a:solidFill>
                  </a:tcPr>
                </a:tc>
                <a:tc>
                  <a:txBody>
                    <a:bodyPr/>
                    <a:lstStyle/>
                    <a:p>
                      <a:pPr algn="ctr" fontAlgn="base"/>
                      <a:r>
                        <a:rPr lang="en-US" sz="1200">
                          <a:effectLst/>
                        </a:rPr>
                        <a:t>91.38%​</a:t>
                      </a:r>
                    </a:p>
                  </a:txBody>
                  <a:tcPr anchor="ctr">
                    <a:solidFill>
                      <a:schemeClr val="bg1">
                        <a:lumMod val="95000"/>
                      </a:schemeClr>
                    </a:solidFill>
                  </a:tcPr>
                </a:tc>
                <a:extLst>
                  <a:ext uri="{0D108BD9-81ED-4DB2-BD59-A6C34878D82A}">
                    <a16:rowId xmlns:a16="http://schemas.microsoft.com/office/drawing/2014/main" val="3226086927"/>
                  </a:ext>
                </a:extLst>
              </a:tr>
              <a:tr h="435691">
                <a:tc>
                  <a:txBody>
                    <a:bodyPr/>
                    <a:lstStyle/>
                    <a:p>
                      <a:pPr fontAlgn="base"/>
                      <a:r>
                        <a:rPr lang="en-US" sz="1050">
                          <a:effectLst/>
                        </a:rPr>
                        <a:t>I feel informed about the business changes that are about to take place on our campus​</a:t>
                      </a:r>
                    </a:p>
                  </a:txBody>
                  <a:tcPr anchor="ctr">
                    <a:solidFill>
                      <a:schemeClr val="accent6">
                        <a:lumMod val="20000"/>
                        <a:lumOff val="80000"/>
                      </a:schemeClr>
                    </a:solidFill>
                  </a:tcPr>
                </a:tc>
                <a:tc>
                  <a:txBody>
                    <a:bodyPr/>
                    <a:lstStyle/>
                    <a:p>
                      <a:pPr algn="ctr" fontAlgn="base"/>
                      <a:r>
                        <a:rPr lang="en-US" sz="1200">
                          <a:effectLst/>
                        </a:rPr>
                        <a:t>17.24%​</a:t>
                      </a:r>
                    </a:p>
                  </a:txBody>
                  <a:tcPr anchor="ctr">
                    <a:solidFill>
                      <a:schemeClr val="accent6">
                        <a:lumMod val="20000"/>
                        <a:lumOff val="80000"/>
                      </a:schemeClr>
                    </a:solidFill>
                  </a:tcPr>
                </a:tc>
                <a:tc>
                  <a:txBody>
                    <a:bodyPr/>
                    <a:lstStyle/>
                    <a:p>
                      <a:pPr algn="ctr" fontAlgn="base"/>
                      <a:r>
                        <a:rPr lang="en-US" sz="1200">
                          <a:effectLst/>
                        </a:rPr>
                        <a:t>82.76%​</a:t>
                      </a:r>
                    </a:p>
                  </a:txBody>
                  <a:tcPr anchor="ctr">
                    <a:solidFill>
                      <a:schemeClr val="accent6">
                        <a:lumMod val="20000"/>
                        <a:lumOff val="80000"/>
                      </a:schemeClr>
                    </a:solidFill>
                  </a:tcPr>
                </a:tc>
                <a:extLst>
                  <a:ext uri="{0D108BD9-81ED-4DB2-BD59-A6C34878D82A}">
                    <a16:rowId xmlns:a16="http://schemas.microsoft.com/office/drawing/2014/main" val="2183293777"/>
                  </a:ext>
                </a:extLst>
              </a:tr>
              <a:tr h="435691">
                <a:tc>
                  <a:txBody>
                    <a:bodyPr/>
                    <a:lstStyle/>
                    <a:p>
                      <a:pPr fontAlgn="base"/>
                      <a:r>
                        <a:rPr lang="en-US" sz="1050">
                          <a:effectLst/>
                        </a:rPr>
                        <a:t>I am prepared to embrace any new changes at UCR and look forward to adopting something new​</a:t>
                      </a:r>
                    </a:p>
                  </a:txBody>
                  <a:tcPr anchor="ctr">
                    <a:solidFill>
                      <a:schemeClr val="accent6">
                        <a:lumMod val="20000"/>
                        <a:lumOff val="80000"/>
                      </a:schemeClr>
                    </a:solidFill>
                  </a:tcPr>
                </a:tc>
                <a:tc>
                  <a:txBody>
                    <a:bodyPr/>
                    <a:lstStyle/>
                    <a:p>
                      <a:pPr algn="ctr" fontAlgn="base"/>
                      <a:r>
                        <a:rPr lang="en-US" sz="1200">
                          <a:effectLst/>
                        </a:rPr>
                        <a:t>17.24%​</a:t>
                      </a:r>
                    </a:p>
                  </a:txBody>
                  <a:tcPr anchor="ctr">
                    <a:solidFill>
                      <a:schemeClr val="accent6">
                        <a:lumMod val="20000"/>
                        <a:lumOff val="80000"/>
                      </a:schemeClr>
                    </a:solidFill>
                  </a:tcPr>
                </a:tc>
                <a:tc>
                  <a:txBody>
                    <a:bodyPr/>
                    <a:lstStyle/>
                    <a:p>
                      <a:pPr algn="ctr" fontAlgn="base"/>
                      <a:r>
                        <a:rPr lang="en-US" sz="1200">
                          <a:effectLst/>
                        </a:rPr>
                        <a:t>82.75%​</a:t>
                      </a:r>
                    </a:p>
                  </a:txBody>
                  <a:tcPr anchor="ctr">
                    <a:solidFill>
                      <a:schemeClr val="accent6">
                        <a:lumMod val="20000"/>
                        <a:lumOff val="80000"/>
                      </a:schemeClr>
                    </a:solidFill>
                  </a:tcPr>
                </a:tc>
                <a:extLst>
                  <a:ext uri="{0D108BD9-81ED-4DB2-BD59-A6C34878D82A}">
                    <a16:rowId xmlns:a16="http://schemas.microsoft.com/office/drawing/2014/main" val="1357699315"/>
                  </a:ext>
                </a:extLst>
              </a:tr>
              <a:tr h="599075">
                <a:tc>
                  <a:txBody>
                    <a:bodyPr/>
                    <a:lstStyle/>
                    <a:p>
                      <a:pPr fontAlgn="base"/>
                      <a:r>
                        <a:rPr lang="en-US" sz="1050">
                          <a:effectLst/>
                        </a:rPr>
                        <a:t>When business changes have been implemented in the past, I was able to adopt the new processes ​</a:t>
                      </a:r>
                      <a:br>
                        <a:rPr lang="en-US" sz="1050">
                          <a:effectLst/>
                        </a:rPr>
                      </a:br>
                      <a:r>
                        <a:rPr lang="en-US" sz="1050">
                          <a:effectLst/>
                        </a:rPr>
                        <a:t>without resistance​</a:t>
                      </a:r>
                    </a:p>
                  </a:txBody>
                  <a:tcPr anchor="ctr">
                    <a:solidFill>
                      <a:schemeClr val="bg1">
                        <a:lumMod val="95000"/>
                      </a:schemeClr>
                    </a:solidFill>
                  </a:tcPr>
                </a:tc>
                <a:tc>
                  <a:txBody>
                    <a:bodyPr/>
                    <a:lstStyle/>
                    <a:p>
                      <a:pPr algn="ctr" fontAlgn="base"/>
                      <a:r>
                        <a:rPr lang="en-US" sz="1200">
                          <a:effectLst/>
                        </a:rPr>
                        <a:t>12.9%​</a:t>
                      </a:r>
                    </a:p>
                  </a:txBody>
                  <a:tcPr anchor="ctr">
                    <a:solidFill>
                      <a:schemeClr val="bg1">
                        <a:lumMod val="95000"/>
                      </a:schemeClr>
                    </a:solidFill>
                  </a:tcPr>
                </a:tc>
                <a:tc>
                  <a:txBody>
                    <a:bodyPr/>
                    <a:lstStyle/>
                    <a:p>
                      <a:pPr algn="ctr" fontAlgn="base"/>
                      <a:r>
                        <a:rPr lang="en-US" sz="1200">
                          <a:effectLst/>
                        </a:rPr>
                        <a:t>87.07%​</a:t>
                      </a:r>
                    </a:p>
                  </a:txBody>
                  <a:tcPr anchor="ctr">
                    <a:solidFill>
                      <a:schemeClr val="bg1">
                        <a:lumMod val="95000"/>
                      </a:schemeClr>
                    </a:solidFill>
                  </a:tcPr>
                </a:tc>
                <a:extLst>
                  <a:ext uri="{0D108BD9-81ED-4DB2-BD59-A6C34878D82A}">
                    <a16:rowId xmlns:a16="http://schemas.microsoft.com/office/drawing/2014/main" val="854873677"/>
                  </a:ext>
                </a:extLst>
              </a:tr>
              <a:tr h="272307">
                <a:tc>
                  <a:txBody>
                    <a:bodyPr/>
                    <a:lstStyle/>
                    <a:p>
                      <a:pPr fontAlgn="base"/>
                      <a:r>
                        <a:rPr lang="en-US" sz="1050">
                          <a:effectLst/>
                        </a:rPr>
                        <a:t>I clearly understand my current role in the organization​</a:t>
                      </a:r>
                    </a:p>
                  </a:txBody>
                  <a:tcPr anchor="ctr">
                    <a:solidFill>
                      <a:schemeClr val="bg1">
                        <a:lumMod val="95000"/>
                      </a:schemeClr>
                    </a:solidFill>
                  </a:tcPr>
                </a:tc>
                <a:tc>
                  <a:txBody>
                    <a:bodyPr/>
                    <a:lstStyle/>
                    <a:p>
                      <a:pPr algn="ctr" fontAlgn="base"/>
                      <a:r>
                        <a:rPr lang="en-US" sz="1200">
                          <a:effectLst/>
                        </a:rPr>
                        <a:t>9.48%​</a:t>
                      </a:r>
                    </a:p>
                  </a:txBody>
                  <a:tcPr anchor="ctr">
                    <a:solidFill>
                      <a:schemeClr val="bg1">
                        <a:lumMod val="95000"/>
                      </a:schemeClr>
                    </a:solidFill>
                  </a:tcPr>
                </a:tc>
                <a:tc>
                  <a:txBody>
                    <a:bodyPr/>
                    <a:lstStyle/>
                    <a:p>
                      <a:pPr algn="ctr" fontAlgn="base"/>
                      <a:r>
                        <a:rPr lang="en-US" sz="1200">
                          <a:effectLst/>
                        </a:rPr>
                        <a:t>90.51%​</a:t>
                      </a:r>
                    </a:p>
                  </a:txBody>
                  <a:tcPr anchor="ctr">
                    <a:solidFill>
                      <a:schemeClr val="bg1">
                        <a:lumMod val="95000"/>
                      </a:schemeClr>
                    </a:solidFill>
                  </a:tcPr>
                </a:tc>
                <a:extLst>
                  <a:ext uri="{0D108BD9-81ED-4DB2-BD59-A6C34878D82A}">
                    <a16:rowId xmlns:a16="http://schemas.microsoft.com/office/drawing/2014/main" val="4027928389"/>
                  </a:ext>
                </a:extLst>
              </a:tr>
              <a:tr h="435691">
                <a:tc>
                  <a:txBody>
                    <a:bodyPr/>
                    <a:lstStyle/>
                    <a:p>
                      <a:pPr fontAlgn="base"/>
                      <a:r>
                        <a:rPr lang="en-US" sz="1050">
                          <a:effectLst/>
                        </a:rPr>
                        <a:t>Based on my past UCR training experience, I learn better with instructor led training over self-paced learning​</a:t>
                      </a:r>
                    </a:p>
                  </a:txBody>
                  <a:tcPr anchor="ctr">
                    <a:solidFill>
                      <a:schemeClr val="bg1">
                        <a:lumMod val="95000"/>
                      </a:schemeClr>
                    </a:solidFill>
                  </a:tcPr>
                </a:tc>
                <a:tc>
                  <a:txBody>
                    <a:bodyPr/>
                    <a:lstStyle/>
                    <a:p>
                      <a:pPr algn="ctr" fontAlgn="base"/>
                      <a:r>
                        <a:rPr lang="en-US" sz="1200">
                          <a:effectLst/>
                        </a:rPr>
                        <a:t>29.31%​</a:t>
                      </a:r>
                    </a:p>
                  </a:txBody>
                  <a:tcPr anchor="ctr">
                    <a:solidFill>
                      <a:schemeClr val="bg1">
                        <a:lumMod val="95000"/>
                      </a:schemeClr>
                    </a:solidFill>
                  </a:tcPr>
                </a:tc>
                <a:tc>
                  <a:txBody>
                    <a:bodyPr/>
                    <a:lstStyle/>
                    <a:p>
                      <a:pPr algn="ctr" fontAlgn="base"/>
                      <a:r>
                        <a:rPr lang="en-US" sz="1200">
                          <a:effectLst/>
                        </a:rPr>
                        <a:t>70.69%​</a:t>
                      </a:r>
                    </a:p>
                  </a:txBody>
                  <a:tcPr anchor="ctr">
                    <a:solidFill>
                      <a:schemeClr val="bg1">
                        <a:lumMod val="95000"/>
                      </a:schemeClr>
                    </a:solidFill>
                  </a:tcPr>
                </a:tc>
                <a:extLst>
                  <a:ext uri="{0D108BD9-81ED-4DB2-BD59-A6C34878D82A}">
                    <a16:rowId xmlns:a16="http://schemas.microsoft.com/office/drawing/2014/main" val="49633379"/>
                  </a:ext>
                </a:extLst>
              </a:tr>
              <a:tr h="435691">
                <a:tc>
                  <a:txBody>
                    <a:bodyPr/>
                    <a:lstStyle/>
                    <a:p>
                      <a:pPr fontAlgn="base"/>
                      <a:r>
                        <a:rPr lang="en-US" sz="1050">
                          <a:effectLst/>
                        </a:rPr>
                        <a:t>I am aware of individuals within my organization who are involved in the Impact23 program.​</a:t>
                      </a:r>
                    </a:p>
                  </a:txBody>
                  <a:tcPr anchor="ctr">
                    <a:solidFill>
                      <a:schemeClr val="bg1">
                        <a:lumMod val="95000"/>
                      </a:schemeClr>
                    </a:solidFill>
                  </a:tcPr>
                </a:tc>
                <a:tc>
                  <a:txBody>
                    <a:bodyPr/>
                    <a:lstStyle/>
                    <a:p>
                      <a:pPr algn="ctr" fontAlgn="base"/>
                      <a:r>
                        <a:rPr lang="en-US" sz="1200">
                          <a:effectLst/>
                        </a:rPr>
                        <a:t>23.28% ​</a:t>
                      </a:r>
                    </a:p>
                  </a:txBody>
                  <a:tcPr anchor="ctr">
                    <a:solidFill>
                      <a:schemeClr val="bg1">
                        <a:lumMod val="95000"/>
                      </a:schemeClr>
                    </a:solidFill>
                  </a:tcPr>
                </a:tc>
                <a:tc>
                  <a:txBody>
                    <a:bodyPr/>
                    <a:lstStyle/>
                    <a:p>
                      <a:pPr algn="ctr" fontAlgn="base"/>
                      <a:r>
                        <a:rPr lang="en-US" sz="1200">
                          <a:effectLst/>
                        </a:rPr>
                        <a:t>76.73%​</a:t>
                      </a:r>
                    </a:p>
                  </a:txBody>
                  <a:tcPr anchor="ctr">
                    <a:solidFill>
                      <a:schemeClr val="bg1">
                        <a:lumMod val="95000"/>
                      </a:schemeClr>
                    </a:solidFill>
                  </a:tcPr>
                </a:tc>
                <a:extLst>
                  <a:ext uri="{0D108BD9-81ED-4DB2-BD59-A6C34878D82A}">
                    <a16:rowId xmlns:a16="http://schemas.microsoft.com/office/drawing/2014/main" val="2233253094"/>
                  </a:ext>
                </a:extLst>
              </a:tr>
              <a:tr h="435691">
                <a:tc>
                  <a:txBody>
                    <a:bodyPr/>
                    <a:lstStyle/>
                    <a:p>
                      <a:pPr fontAlgn="base"/>
                      <a:r>
                        <a:rPr lang="en-US" sz="1050">
                          <a:effectLst/>
                        </a:rPr>
                        <a:t>My colleagues and leadership within my organization visibly support the Impact23 program and changes.​</a:t>
                      </a:r>
                    </a:p>
                  </a:txBody>
                  <a:tcPr anchor="ctr">
                    <a:solidFill>
                      <a:schemeClr val="bg1">
                        <a:lumMod val="95000"/>
                      </a:schemeClr>
                    </a:solidFill>
                  </a:tcPr>
                </a:tc>
                <a:tc>
                  <a:txBody>
                    <a:bodyPr/>
                    <a:lstStyle/>
                    <a:p>
                      <a:pPr algn="ctr" fontAlgn="base"/>
                      <a:r>
                        <a:rPr lang="en-US" sz="1200">
                          <a:effectLst/>
                        </a:rPr>
                        <a:t> 20.69%​</a:t>
                      </a:r>
                    </a:p>
                  </a:txBody>
                  <a:tcPr anchor="ctr">
                    <a:solidFill>
                      <a:schemeClr val="bg1">
                        <a:lumMod val="95000"/>
                      </a:schemeClr>
                    </a:solidFill>
                  </a:tcPr>
                </a:tc>
                <a:tc>
                  <a:txBody>
                    <a:bodyPr/>
                    <a:lstStyle/>
                    <a:p>
                      <a:pPr algn="ctr" fontAlgn="base"/>
                      <a:r>
                        <a:rPr lang="en-US" sz="1200">
                          <a:effectLst/>
                        </a:rPr>
                        <a:t>79.31%​</a:t>
                      </a:r>
                    </a:p>
                  </a:txBody>
                  <a:tcPr anchor="ctr">
                    <a:solidFill>
                      <a:schemeClr val="bg1">
                        <a:lumMod val="95000"/>
                      </a:schemeClr>
                    </a:solidFill>
                  </a:tcPr>
                </a:tc>
                <a:extLst>
                  <a:ext uri="{0D108BD9-81ED-4DB2-BD59-A6C34878D82A}">
                    <a16:rowId xmlns:a16="http://schemas.microsoft.com/office/drawing/2014/main" val="4123671953"/>
                  </a:ext>
                </a:extLst>
              </a:tr>
              <a:tr h="435691">
                <a:tc>
                  <a:txBody>
                    <a:bodyPr/>
                    <a:lstStyle/>
                    <a:p>
                      <a:pPr algn="ctr" fontAlgn="base"/>
                      <a:r>
                        <a:rPr lang="en-US" sz="1200" b="1">
                          <a:solidFill>
                            <a:schemeClr val="bg1"/>
                          </a:solidFill>
                          <a:effectLst/>
                        </a:rPr>
                        <a:t>Chart of Accounts Questions​</a:t>
                      </a:r>
                    </a:p>
                  </a:txBody>
                  <a:tcPr anchor="ctr">
                    <a:solidFill>
                      <a:srgbClr val="2C7EA5"/>
                    </a:solidFill>
                  </a:tcPr>
                </a:tc>
                <a:tc>
                  <a:txBody>
                    <a:bodyPr/>
                    <a:lstStyle/>
                    <a:p>
                      <a:pPr algn="ctr" fontAlgn="base"/>
                      <a:r>
                        <a:rPr lang="en-US" sz="1050" b="1">
                          <a:solidFill>
                            <a:schemeClr val="bg1"/>
                          </a:solidFill>
                          <a:effectLst/>
                        </a:rPr>
                        <a:t> Disagree (2) &amp; ​</a:t>
                      </a:r>
                      <a:br>
                        <a:rPr lang="en-US" sz="1050" b="1">
                          <a:solidFill>
                            <a:schemeClr val="bg1"/>
                          </a:solidFill>
                          <a:effectLst/>
                        </a:rPr>
                      </a:br>
                      <a:r>
                        <a:rPr lang="en-US" sz="1050" b="1">
                          <a:solidFill>
                            <a:schemeClr val="bg1"/>
                          </a:solidFill>
                          <a:effectLst/>
                        </a:rPr>
                        <a:t>Strongly Disagree (1)​</a:t>
                      </a:r>
                    </a:p>
                  </a:txBody>
                  <a:tcPr anchor="ctr">
                    <a:solidFill>
                      <a:srgbClr val="2C7EA5"/>
                    </a:solidFill>
                  </a:tcPr>
                </a:tc>
                <a:tc>
                  <a:txBody>
                    <a:bodyPr/>
                    <a:lstStyle/>
                    <a:p>
                      <a:pPr algn="ctr" fontAlgn="base"/>
                      <a:r>
                        <a:rPr lang="en-US" sz="1050" b="1">
                          <a:solidFill>
                            <a:schemeClr val="bg1"/>
                          </a:solidFill>
                          <a:effectLst/>
                        </a:rPr>
                        <a:t>Agree (3) &amp; ​</a:t>
                      </a:r>
                      <a:br>
                        <a:rPr lang="en-US" sz="1050" b="1">
                          <a:solidFill>
                            <a:schemeClr val="bg1"/>
                          </a:solidFill>
                          <a:effectLst/>
                        </a:rPr>
                      </a:br>
                      <a:r>
                        <a:rPr lang="en-US" sz="1050" b="1">
                          <a:solidFill>
                            <a:schemeClr val="bg1"/>
                          </a:solidFill>
                          <a:effectLst/>
                        </a:rPr>
                        <a:t>Strongly Agree (4)​</a:t>
                      </a:r>
                    </a:p>
                  </a:txBody>
                  <a:tcPr anchor="ctr">
                    <a:solidFill>
                      <a:srgbClr val="2C7EA5"/>
                    </a:solidFill>
                  </a:tcPr>
                </a:tc>
                <a:extLst>
                  <a:ext uri="{0D108BD9-81ED-4DB2-BD59-A6C34878D82A}">
                    <a16:rowId xmlns:a16="http://schemas.microsoft.com/office/drawing/2014/main" val="4173306153"/>
                  </a:ext>
                </a:extLst>
              </a:tr>
              <a:tr h="435691">
                <a:tc>
                  <a:txBody>
                    <a:bodyPr/>
                    <a:lstStyle/>
                    <a:p>
                      <a:pPr fontAlgn="base"/>
                      <a:r>
                        <a:rPr lang="en-US" sz="1050">
                          <a:effectLst/>
                        </a:rPr>
                        <a:t>I understand the business reasons, goals and benefits of the new Chart of Accounts​</a:t>
                      </a:r>
                    </a:p>
                  </a:txBody>
                  <a:tcPr anchor="ctr">
                    <a:solidFill>
                      <a:schemeClr val="accent6">
                        <a:lumMod val="20000"/>
                        <a:lumOff val="80000"/>
                      </a:schemeClr>
                    </a:solidFill>
                  </a:tcPr>
                </a:tc>
                <a:tc>
                  <a:txBody>
                    <a:bodyPr/>
                    <a:lstStyle/>
                    <a:p>
                      <a:pPr algn="ctr" fontAlgn="base"/>
                      <a:r>
                        <a:rPr lang="en-US" sz="1200">
                          <a:effectLst/>
                        </a:rPr>
                        <a:t> 17.24%​</a:t>
                      </a:r>
                    </a:p>
                  </a:txBody>
                  <a:tcPr anchor="ctr">
                    <a:solidFill>
                      <a:schemeClr val="accent6">
                        <a:lumMod val="20000"/>
                        <a:lumOff val="80000"/>
                      </a:schemeClr>
                    </a:solidFill>
                  </a:tcPr>
                </a:tc>
                <a:tc>
                  <a:txBody>
                    <a:bodyPr/>
                    <a:lstStyle/>
                    <a:p>
                      <a:pPr algn="ctr" fontAlgn="base"/>
                      <a:r>
                        <a:rPr lang="en-US" sz="1200">
                          <a:effectLst/>
                        </a:rPr>
                        <a:t>82.75%​</a:t>
                      </a:r>
                    </a:p>
                  </a:txBody>
                  <a:tcPr anchor="ctr">
                    <a:solidFill>
                      <a:schemeClr val="accent6">
                        <a:lumMod val="20000"/>
                        <a:lumOff val="80000"/>
                      </a:schemeClr>
                    </a:solidFill>
                  </a:tcPr>
                </a:tc>
                <a:extLst>
                  <a:ext uri="{0D108BD9-81ED-4DB2-BD59-A6C34878D82A}">
                    <a16:rowId xmlns:a16="http://schemas.microsoft.com/office/drawing/2014/main" val="1252672963"/>
                  </a:ext>
                </a:extLst>
              </a:tr>
              <a:tr h="435691">
                <a:tc>
                  <a:txBody>
                    <a:bodyPr/>
                    <a:lstStyle/>
                    <a:p>
                      <a:pPr fontAlgn="base"/>
                      <a:r>
                        <a:rPr lang="en-US" sz="1050">
                          <a:effectLst/>
                        </a:rPr>
                        <a:t>I am confident that I can describe the new Chart of Accounts to others​</a:t>
                      </a:r>
                    </a:p>
                  </a:txBody>
                  <a:tcPr anchor="ctr">
                    <a:solidFill>
                      <a:schemeClr val="accent4">
                        <a:lumMod val="20000"/>
                        <a:lumOff val="80000"/>
                      </a:schemeClr>
                    </a:solidFill>
                  </a:tcPr>
                </a:tc>
                <a:tc>
                  <a:txBody>
                    <a:bodyPr/>
                    <a:lstStyle/>
                    <a:p>
                      <a:pPr algn="ctr" fontAlgn="base"/>
                      <a:r>
                        <a:rPr lang="en-US" sz="1200">
                          <a:effectLst/>
                        </a:rPr>
                        <a:t> 59.48%​</a:t>
                      </a:r>
                    </a:p>
                  </a:txBody>
                  <a:tcPr anchor="ctr">
                    <a:solidFill>
                      <a:schemeClr val="accent4">
                        <a:lumMod val="20000"/>
                        <a:lumOff val="80000"/>
                      </a:schemeClr>
                    </a:solidFill>
                  </a:tcPr>
                </a:tc>
                <a:tc>
                  <a:txBody>
                    <a:bodyPr/>
                    <a:lstStyle/>
                    <a:p>
                      <a:pPr algn="ctr" fontAlgn="base"/>
                      <a:r>
                        <a:rPr lang="en-US" sz="1200">
                          <a:effectLst/>
                        </a:rPr>
                        <a:t>40.52%​</a:t>
                      </a:r>
                    </a:p>
                  </a:txBody>
                  <a:tcPr anchor="ctr">
                    <a:solidFill>
                      <a:schemeClr val="accent4">
                        <a:lumMod val="20000"/>
                        <a:lumOff val="80000"/>
                      </a:schemeClr>
                    </a:solidFill>
                  </a:tcPr>
                </a:tc>
                <a:extLst>
                  <a:ext uri="{0D108BD9-81ED-4DB2-BD59-A6C34878D82A}">
                    <a16:rowId xmlns:a16="http://schemas.microsoft.com/office/drawing/2014/main" val="4139991521"/>
                  </a:ext>
                </a:extLst>
              </a:tr>
              <a:tr h="599075">
                <a:tc>
                  <a:txBody>
                    <a:bodyPr/>
                    <a:lstStyle/>
                    <a:p>
                      <a:pPr fontAlgn="base"/>
                      <a:r>
                        <a:rPr lang="en-US" sz="1050">
                          <a:effectLst/>
                        </a:rPr>
                        <a:t>The impacted people in my organization are aware of the business reasons, goals and benefits of the new ​</a:t>
                      </a:r>
                      <a:br>
                        <a:rPr lang="en-US" sz="1050">
                          <a:effectLst/>
                        </a:rPr>
                      </a:br>
                      <a:r>
                        <a:rPr lang="en-US" sz="1050">
                          <a:effectLst/>
                        </a:rPr>
                        <a:t>Chart of Accounts​</a:t>
                      </a:r>
                    </a:p>
                  </a:txBody>
                  <a:tcPr anchor="ctr">
                    <a:solidFill>
                      <a:schemeClr val="accent6">
                        <a:lumMod val="20000"/>
                        <a:lumOff val="80000"/>
                      </a:schemeClr>
                    </a:solidFill>
                  </a:tcPr>
                </a:tc>
                <a:tc>
                  <a:txBody>
                    <a:bodyPr/>
                    <a:lstStyle/>
                    <a:p>
                      <a:pPr algn="ctr" fontAlgn="base"/>
                      <a:r>
                        <a:rPr lang="en-US" sz="1200">
                          <a:effectLst/>
                        </a:rPr>
                        <a:t> 26.72%​</a:t>
                      </a:r>
                    </a:p>
                  </a:txBody>
                  <a:tcPr anchor="ctr">
                    <a:solidFill>
                      <a:schemeClr val="accent6">
                        <a:lumMod val="20000"/>
                        <a:lumOff val="80000"/>
                      </a:schemeClr>
                    </a:solidFill>
                  </a:tcPr>
                </a:tc>
                <a:tc>
                  <a:txBody>
                    <a:bodyPr/>
                    <a:lstStyle/>
                    <a:p>
                      <a:pPr algn="ctr" fontAlgn="base"/>
                      <a:r>
                        <a:rPr lang="en-US" sz="1200">
                          <a:effectLst/>
                        </a:rPr>
                        <a:t>73.28%​</a:t>
                      </a:r>
                    </a:p>
                  </a:txBody>
                  <a:tcPr anchor="ctr">
                    <a:solidFill>
                      <a:schemeClr val="accent6">
                        <a:lumMod val="20000"/>
                        <a:lumOff val="80000"/>
                      </a:schemeClr>
                    </a:solidFill>
                  </a:tcPr>
                </a:tc>
                <a:extLst>
                  <a:ext uri="{0D108BD9-81ED-4DB2-BD59-A6C34878D82A}">
                    <a16:rowId xmlns:a16="http://schemas.microsoft.com/office/drawing/2014/main" val="3621334883"/>
                  </a:ext>
                </a:extLst>
              </a:tr>
              <a:tr h="435691">
                <a:tc>
                  <a:txBody>
                    <a:bodyPr/>
                    <a:lstStyle/>
                    <a:p>
                      <a:pPr fontAlgn="base"/>
                      <a:r>
                        <a:rPr lang="en-US" sz="1050">
                          <a:effectLst/>
                        </a:rPr>
                        <a:t>I understand the impact the new Chart of Accounts will have on my day-to-day work activities​</a:t>
                      </a:r>
                    </a:p>
                  </a:txBody>
                  <a:tcPr anchor="ctr">
                    <a:solidFill>
                      <a:schemeClr val="accent6">
                        <a:lumMod val="20000"/>
                        <a:lumOff val="80000"/>
                      </a:schemeClr>
                    </a:solidFill>
                  </a:tcPr>
                </a:tc>
                <a:tc>
                  <a:txBody>
                    <a:bodyPr/>
                    <a:lstStyle/>
                    <a:p>
                      <a:pPr algn="ctr" fontAlgn="base"/>
                      <a:r>
                        <a:rPr lang="en-US" sz="1200">
                          <a:effectLst/>
                        </a:rPr>
                        <a:t> 25.86%​</a:t>
                      </a:r>
                    </a:p>
                  </a:txBody>
                  <a:tcPr anchor="ctr">
                    <a:solidFill>
                      <a:schemeClr val="accent6">
                        <a:lumMod val="20000"/>
                        <a:lumOff val="80000"/>
                      </a:schemeClr>
                    </a:solidFill>
                  </a:tcPr>
                </a:tc>
                <a:tc>
                  <a:txBody>
                    <a:bodyPr/>
                    <a:lstStyle/>
                    <a:p>
                      <a:pPr algn="ctr" fontAlgn="base"/>
                      <a:r>
                        <a:rPr lang="en-US" sz="1200">
                          <a:effectLst/>
                        </a:rPr>
                        <a:t>74.14%​</a:t>
                      </a:r>
                    </a:p>
                  </a:txBody>
                  <a:tcPr anchor="ctr">
                    <a:solidFill>
                      <a:schemeClr val="accent6">
                        <a:lumMod val="20000"/>
                        <a:lumOff val="80000"/>
                      </a:schemeClr>
                    </a:solidFill>
                  </a:tcPr>
                </a:tc>
                <a:extLst>
                  <a:ext uri="{0D108BD9-81ED-4DB2-BD59-A6C34878D82A}">
                    <a16:rowId xmlns:a16="http://schemas.microsoft.com/office/drawing/2014/main" val="71639958"/>
                  </a:ext>
                </a:extLst>
              </a:tr>
            </a:tbl>
          </a:graphicData>
        </a:graphic>
      </p:graphicFrame>
      <p:sp>
        <p:nvSpPr>
          <p:cNvPr id="6" name="TextBox 5">
            <a:extLst>
              <a:ext uri="{FF2B5EF4-FFF2-40B4-BE49-F238E27FC236}">
                <a16:creationId xmlns:a16="http://schemas.microsoft.com/office/drawing/2014/main" id="{0707BF2E-8820-447C-A405-FF6CCA6F51A8}"/>
              </a:ext>
            </a:extLst>
          </p:cNvPr>
          <p:cNvSpPr txBox="1"/>
          <p:nvPr/>
        </p:nvSpPr>
        <p:spPr>
          <a:xfrm>
            <a:off x="114837" y="3877537"/>
            <a:ext cx="5353050" cy="830997"/>
          </a:xfrm>
          <a:prstGeom prst="rect">
            <a:avLst/>
          </a:prstGeom>
          <a:noFill/>
        </p:spPr>
        <p:txBody>
          <a:bodyPr wrap="square">
            <a:spAutoFit/>
          </a:bodyPr>
          <a:lstStyle/>
          <a:p>
            <a:r>
              <a:rPr lang="en-US" sz="1600" b="0" i="0" u="none" strike="noStrike">
                <a:solidFill>
                  <a:srgbClr val="000000"/>
                </a:solidFill>
                <a:effectLst/>
                <a:latin typeface="Calibri" panose="020F0502020204030204" pitchFamily="34" charset="0"/>
              </a:rPr>
              <a:t>Analyzes stakeholder understanding and willingness to adopt new processes, technologies, and roles at a point in time and overtime.</a:t>
            </a:r>
            <a:endParaRPr lang="en-US" sz="1600"/>
          </a:p>
        </p:txBody>
      </p:sp>
      <p:sp>
        <p:nvSpPr>
          <p:cNvPr id="7" name="TextBox 6">
            <a:extLst>
              <a:ext uri="{FF2B5EF4-FFF2-40B4-BE49-F238E27FC236}">
                <a16:creationId xmlns:a16="http://schemas.microsoft.com/office/drawing/2014/main" id="{0149DB23-5C04-4E84-A00A-1ABD30F7A1B2}"/>
              </a:ext>
            </a:extLst>
          </p:cNvPr>
          <p:cNvSpPr txBox="1"/>
          <p:nvPr/>
        </p:nvSpPr>
        <p:spPr>
          <a:xfrm>
            <a:off x="114837" y="4929733"/>
            <a:ext cx="5450815" cy="584775"/>
          </a:xfrm>
          <a:prstGeom prst="rect">
            <a:avLst/>
          </a:prstGeom>
          <a:noFill/>
        </p:spPr>
        <p:txBody>
          <a:bodyPr wrap="square">
            <a:spAutoFit/>
          </a:bodyPr>
          <a:lstStyle/>
          <a:p>
            <a:r>
              <a:rPr lang="en-US" sz="1600">
                <a:solidFill>
                  <a:srgbClr val="000000"/>
                </a:solidFill>
                <a:latin typeface="Calibri" panose="020F0502020204030204" pitchFamily="34" charset="0"/>
              </a:rPr>
              <a:t>These results helps the program team </a:t>
            </a:r>
            <a:r>
              <a:rPr lang="en-US" sz="1600" b="0" i="0" u="none" strike="noStrike">
                <a:solidFill>
                  <a:srgbClr val="000000"/>
                </a:solidFill>
                <a:effectLst/>
                <a:latin typeface="Calibri" panose="020F0502020204030204" pitchFamily="34" charset="0"/>
              </a:rPr>
              <a:t>identify where additional communication and training efforts are needed.</a:t>
            </a:r>
            <a:endParaRPr lang="en-US" sz="1600"/>
          </a:p>
        </p:txBody>
      </p:sp>
      <p:sp>
        <p:nvSpPr>
          <p:cNvPr id="8" name="TextBox 7">
            <a:extLst>
              <a:ext uri="{FF2B5EF4-FFF2-40B4-BE49-F238E27FC236}">
                <a16:creationId xmlns:a16="http://schemas.microsoft.com/office/drawing/2014/main" id="{C643113B-102A-4252-8CFB-EC3C308863CC}"/>
              </a:ext>
            </a:extLst>
          </p:cNvPr>
          <p:cNvSpPr txBox="1"/>
          <p:nvPr/>
        </p:nvSpPr>
        <p:spPr>
          <a:xfrm>
            <a:off x="114838" y="5800082"/>
            <a:ext cx="5353050" cy="338554"/>
          </a:xfrm>
          <a:prstGeom prst="rect">
            <a:avLst/>
          </a:prstGeom>
          <a:solidFill>
            <a:schemeClr val="accent4">
              <a:lumMod val="60000"/>
              <a:lumOff val="40000"/>
            </a:schemeClr>
          </a:solidFill>
        </p:spPr>
        <p:txBody>
          <a:bodyPr wrap="square">
            <a:spAutoFit/>
          </a:bodyPr>
          <a:lstStyle/>
          <a:p>
            <a:r>
              <a:rPr lang="en-US" sz="1600" b="1">
                <a:solidFill>
                  <a:srgbClr val="000000"/>
                </a:solidFill>
                <a:latin typeface="Calibri" panose="020F0502020204030204" pitchFamily="34" charset="0"/>
              </a:rPr>
              <a:t>The next Change Readiness Survey will launch in early 2023. </a:t>
            </a:r>
          </a:p>
        </p:txBody>
      </p:sp>
    </p:spTree>
    <p:extLst>
      <p:ext uri="{BB962C8B-B14F-4D97-AF65-F5344CB8AC3E}">
        <p14:creationId xmlns:p14="http://schemas.microsoft.com/office/powerpoint/2010/main" val="243334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798EB8-3202-4CDF-AFD7-8FE77469B248}"/>
              </a:ext>
            </a:extLst>
          </p:cNvPr>
          <p:cNvSpPr/>
          <p:nvPr/>
        </p:nvSpPr>
        <p:spPr>
          <a:xfrm>
            <a:off x="6339051" y="733424"/>
            <a:ext cx="5852949" cy="6124575"/>
          </a:xfrm>
          <a:prstGeom prst="rect">
            <a:avLst/>
          </a:prstGeom>
          <a:solidFill>
            <a:srgbClr val="199E9C">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9FC3109-D030-18C3-A3DA-38F452017254}"/>
              </a:ext>
            </a:extLst>
          </p:cNvPr>
          <p:cNvSpPr>
            <a:spLocks noGrp="1"/>
          </p:cNvSpPr>
          <p:nvPr>
            <p:ph type="title"/>
          </p:nvPr>
        </p:nvSpPr>
        <p:spPr>
          <a:xfrm>
            <a:off x="144691" y="-297695"/>
            <a:ext cx="7189044" cy="1325563"/>
          </a:xfrm>
        </p:spPr>
        <p:txBody>
          <a:bodyPr/>
          <a:lstStyle/>
          <a:p>
            <a:r>
              <a:rPr lang="en-US">
                <a:cs typeface="Calibri"/>
              </a:rPr>
              <a:t>Upcoming Training &amp; Support</a:t>
            </a:r>
            <a:endParaRPr lang="en-US"/>
          </a:p>
        </p:txBody>
      </p:sp>
      <p:sp>
        <p:nvSpPr>
          <p:cNvPr id="46" name="Rectangle 45">
            <a:extLst>
              <a:ext uri="{FF2B5EF4-FFF2-40B4-BE49-F238E27FC236}">
                <a16:creationId xmlns:a16="http://schemas.microsoft.com/office/drawing/2014/main" id="{6E34E929-634C-4615-8F27-F6D0A13A66E7}"/>
              </a:ext>
            </a:extLst>
          </p:cNvPr>
          <p:cNvSpPr/>
          <p:nvPr/>
        </p:nvSpPr>
        <p:spPr>
          <a:xfrm>
            <a:off x="194119" y="1116102"/>
            <a:ext cx="5088395" cy="5216813"/>
          </a:xfrm>
          <a:prstGeom prst="rect">
            <a:avLst/>
          </a:prstGeom>
        </p:spPr>
        <p:txBody>
          <a:bodyPr wrap="square" lIns="91440" tIns="45720" rIns="91440" bIns="45720" anchor="t">
            <a:spAutoFit/>
          </a:bodyPr>
          <a:lstStyle/>
          <a:p>
            <a:r>
              <a:rPr lang="en-US" sz="1600" b="1">
                <a:ea typeface="+mn-lt"/>
                <a:cs typeface="+mn-lt"/>
              </a:rPr>
              <a:t>Impact23 Program Calendar </a:t>
            </a:r>
            <a:br>
              <a:rPr lang="en-US" sz="1600" b="1">
                <a:ea typeface="+mn-lt"/>
                <a:cs typeface="+mn-lt"/>
              </a:rPr>
            </a:br>
            <a:r>
              <a:rPr lang="en-US" sz="1500">
                <a:hlinkClick r:id="rId2"/>
              </a:rPr>
              <a:t>https://impact23.ucr.edu/impact23-calendar</a:t>
            </a:r>
            <a:br>
              <a:rPr lang="en-US" sz="1400"/>
            </a:br>
            <a:br>
              <a:rPr lang="en-US" sz="1400"/>
            </a:br>
            <a:endParaRPr lang="en-US" sz="1400"/>
          </a:p>
          <a:p>
            <a:r>
              <a:rPr lang="en-US" sz="1600" b="1">
                <a:ea typeface="+mn-lt"/>
                <a:cs typeface="Calibri"/>
              </a:rPr>
              <a:t>Insider Newsletter</a:t>
            </a:r>
            <a:br>
              <a:rPr lang="en-US" sz="1600" b="1">
                <a:ea typeface="+mn-lt"/>
                <a:cs typeface="Calibri"/>
              </a:rPr>
            </a:br>
            <a:r>
              <a:rPr lang="en-US" sz="1500">
                <a:solidFill>
                  <a:srgbClr val="000000"/>
                </a:solidFill>
                <a:ea typeface="Calibri"/>
                <a:cs typeface="Calibri"/>
                <a:hlinkClick r:id="rId3"/>
              </a:rPr>
              <a:t>https://impact23.ucr.edu/insider-newsletter</a:t>
            </a:r>
            <a:br>
              <a:rPr lang="en-US" sz="1400">
                <a:ea typeface="Calibri"/>
                <a:cs typeface="Calibri"/>
              </a:rPr>
            </a:br>
            <a:br>
              <a:rPr lang="en-US" sz="1400">
                <a:ea typeface="Calibri"/>
                <a:cs typeface="Calibri"/>
              </a:rPr>
            </a:br>
            <a:endParaRPr lang="en-US" sz="1400">
              <a:solidFill>
                <a:srgbClr val="000000"/>
              </a:solidFill>
              <a:ea typeface="Calibri"/>
              <a:cs typeface="Calibri"/>
            </a:endParaRPr>
          </a:p>
          <a:p>
            <a:r>
              <a:rPr lang="en-US" sz="1600" b="1">
                <a:ea typeface="+mn-lt"/>
                <a:cs typeface="Calibri"/>
              </a:rPr>
              <a:t>Concur User Group</a:t>
            </a:r>
            <a:br>
              <a:rPr lang="en-US" sz="1600" b="1">
                <a:ea typeface="+mn-lt"/>
                <a:cs typeface="+mn-lt"/>
              </a:rPr>
            </a:br>
            <a:r>
              <a:rPr lang="en-US" sz="1500" i="1">
                <a:ea typeface="+mn-lt"/>
                <a:cs typeface="+mn-lt"/>
              </a:rPr>
              <a:t>November 22, 11:00 – 11:00 pm </a:t>
            </a:r>
            <a:br>
              <a:rPr lang="en-US" sz="1500" b="1" i="1">
                <a:ea typeface="+mn-lt"/>
                <a:cs typeface="+mn-lt"/>
              </a:rPr>
            </a:br>
            <a:r>
              <a:rPr lang="en-US" sz="1500">
                <a:ea typeface="+mn-lt"/>
                <a:cs typeface="+mn-lt"/>
              </a:rPr>
              <a:t>Link to Join: </a:t>
            </a:r>
            <a:r>
              <a:rPr lang="en-US" sz="1500">
                <a:ea typeface="+mn-lt"/>
                <a:cs typeface="+mn-lt"/>
                <a:hlinkClick r:id="rId4"/>
              </a:rPr>
              <a:t>https://ucr.zoom.us/j/94951880694</a:t>
            </a:r>
            <a:br>
              <a:rPr lang="en-US" sz="1500" u="sng">
                <a:ea typeface="+mn-lt"/>
                <a:cs typeface="+mn-lt"/>
              </a:rPr>
            </a:br>
            <a:r>
              <a:rPr lang="en-US" sz="1500">
                <a:cs typeface="Calibri"/>
              </a:rPr>
              <a:t>Travel Arrangers and Travelers who book business travel in Concur can further their understanding of pre-trip authorization, travel booking options, paying with the Travel &amp; Entertainment Card, processes for reporting travel expenses on an expense report, and how to take advantage of mobile tools</a:t>
            </a:r>
            <a:r>
              <a:rPr lang="en-US" sz="1600">
                <a:ea typeface="Calibri"/>
                <a:cs typeface="Calibri"/>
              </a:rPr>
              <a:t>.</a:t>
            </a:r>
            <a:br>
              <a:rPr lang="en-US" sz="1600">
                <a:ea typeface="Calibri"/>
                <a:cs typeface="Calibri"/>
              </a:rPr>
            </a:br>
            <a:br>
              <a:rPr lang="en-US" sz="1600">
                <a:ea typeface="Calibri"/>
                <a:cs typeface="Calibri"/>
              </a:rPr>
            </a:br>
            <a:endParaRPr lang="en-US" sz="1600">
              <a:solidFill>
                <a:srgbClr val="000000"/>
              </a:solidFill>
              <a:ea typeface="Calibri"/>
              <a:cs typeface="Calibri"/>
            </a:endParaRPr>
          </a:p>
          <a:p>
            <a:r>
              <a:rPr lang="en-US" sz="1600" b="1">
                <a:ea typeface="+mn-lt"/>
                <a:cs typeface="Calibri"/>
              </a:rPr>
              <a:t>Past Events</a:t>
            </a:r>
            <a:br>
              <a:rPr lang="en-US" sz="1600" b="1">
                <a:ea typeface="+mn-lt"/>
                <a:cs typeface="Calibri"/>
              </a:rPr>
            </a:br>
            <a:r>
              <a:rPr lang="en-US" sz="1500">
                <a:solidFill>
                  <a:srgbClr val="000000"/>
                </a:solidFill>
                <a:ea typeface="Calibri"/>
                <a:cs typeface="Calibri"/>
              </a:rPr>
              <a:t>Miss an event or want to </a:t>
            </a:r>
            <a:r>
              <a:rPr lang="en-US" sz="1500" err="1">
                <a:solidFill>
                  <a:srgbClr val="000000"/>
                </a:solidFill>
                <a:ea typeface="Calibri"/>
                <a:cs typeface="Calibri"/>
              </a:rPr>
              <a:t>rewatch</a:t>
            </a:r>
            <a:r>
              <a:rPr lang="en-US" sz="1500">
                <a:solidFill>
                  <a:srgbClr val="000000"/>
                </a:solidFill>
                <a:ea typeface="Calibri"/>
                <a:cs typeface="Calibri"/>
              </a:rPr>
              <a:t>? Recorded events are available to watch on-demand: </a:t>
            </a:r>
            <a:r>
              <a:rPr lang="en-US" sz="1500">
                <a:solidFill>
                  <a:srgbClr val="000000"/>
                </a:solidFill>
                <a:ea typeface="Calibri"/>
                <a:cs typeface="Calibri"/>
                <a:hlinkClick r:id="rId5"/>
              </a:rPr>
              <a:t>https://impact23.ucr.edu/recorded-events</a:t>
            </a:r>
            <a:r>
              <a:rPr lang="en-US" sz="1500">
                <a:solidFill>
                  <a:srgbClr val="000000"/>
                </a:solidFill>
                <a:ea typeface="Calibri"/>
                <a:cs typeface="Calibri"/>
              </a:rPr>
              <a:t>.</a:t>
            </a:r>
          </a:p>
        </p:txBody>
      </p:sp>
      <p:sp>
        <p:nvSpPr>
          <p:cNvPr id="48" name="Title 1">
            <a:extLst>
              <a:ext uri="{FF2B5EF4-FFF2-40B4-BE49-F238E27FC236}">
                <a16:creationId xmlns:a16="http://schemas.microsoft.com/office/drawing/2014/main" id="{83C48F99-99A1-45B2-B702-860675C6E79A}"/>
              </a:ext>
            </a:extLst>
          </p:cNvPr>
          <p:cNvSpPr txBox="1">
            <a:spLocks/>
          </p:cNvSpPr>
          <p:nvPr/>
        </p:nvSpPr>
        <p:spPr>
          <a:xfrm>
            <a:off x="144691" y="4629566"/>
            <a:ext cx="5411288" cy="432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sz="1400">
              <a:solidFill>
                <a:srgbClr val="009CDE"/>
              </a:solidFill>
              <a:cs typeface="Calibri"/>
            </a:endParaRPr>
          </a:p>
        </p:txBody>
      </p:sp>
      <p:pic>
        <p:nvPicPr>
          <p:cNvPr id="9" name="Picture 8" descr="Icon&#10;&#10;Description automatically generated">
            <a:extLst>
              <a:ext uri="{FF2B5EF4-FFF2-40B4-BE49-F238E27FC236}">
                <a16:creationId xmlns:a16="http://schemas.microsoft.com/office/drawing/2014/main" id="{B60BB66A-3707-4944-962D-6F2CCF67DBAA}"/>
              </a:ext>
            </a:extLst>
          </p:cNvPr>
          <p:cNvPicPr>
            <a:picLocks noChangeAspect="1"/>
          </p:cNvPicPr>
          <p:nvPr/>
        </p:nvPicPr>
        <p:blipFill rotWithShape="1">
          <a:blip r:embed="rId6">
            <a:extLst>
              <a:ext uri="{28A0092B-C50C-407E-A947-70E740481C1C}">
                <a14:useLocalDpi xmlns:a14="http://schemas.microsoft.com/office/drawing/2010/main" val="0"/>
              </a:ext>
            </a:extLst>
          </a:blip>
          <a:srcRect l="15654" r="28085"/>
          <a:stretch/>
        </p:blipFill>
        <p:spPr>
          <a:xfrm>
            <a:off x="7120508" y="1648287"/>
            <a:ext cx="4290034" cy="4294848"/>
          </a:xfrm>
          <a:prstGeom prst="rect">
            <a:avLst/>
          </a:prstGeom>
        </p:spPr>
      </p:pic>
    </p:spTree>
    <p:extLst>
      <p:ext uri="{BB962C8B-B14F-4D97-AF65-F5344CB8AC3E}">
        <p14:creationId xmlns:p14="http://schemas.microsoft.com/office/powerpoint/2010/main" val="152720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F1442F-86ED-491F-A146-628A9532D409}"/>
              </a:ext>
            </a:extLst>
          </p:cNvPr>
          <p:cNvSpPr>
            <a:spLocks noGrp="1"/>
          </p:cNvSpPr>
          <p:nvPr>
            <p:ph type="sldNum" sz="quarter" idx="10"/>
          </p:nvPr>
        </p:nvSpPr>
        <p:spPr/>
        <p:txBody>
          <a:bodyPr/>
          <a:lstStyle/>
          <a:p>
            <a:fld id="{7B71A368-6F16-4F47-B26D-B9BF600B5BD6}" type="slidenum">
              <a:rPr lang="en-US" smtClean="0"/>
              <a:pPr/>
              <a:t>23</a:t>
            </a:fld>
            <a:endParaRPr lang="en-US"/>
          </a:p>
        </p:txBody>
      </p:sp>
      <p:sp>
        <p:nvSpPr>
          <p:cNvPr id="4" name="Flowchart: Connector 3">
            <a:extLst>
              <a:ext uri="{FF2B5EF4-FFF2-40B4-BE49-F238E27FC236}">
                <a16:creationId xmlns:a16="http://schemas.microsoft.com/office/drawing/2014/main" id="{0E65B356-C0AE-4043-9CC5-4808CB739A8A}"/>
              </a:ext>
            </a:extLst>
          </p:cNvPr>
          <p:cNvSpPr/>
          <p:nvPr/>
        </p:nvSpPr>
        <p:spPr>
          <a:xfrm>
            <a:off x="4557725" y="1760453"/>
            <a:ext cx="2847703" cy="2705540"/>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D4BD410F-553F-41A4-83E8-8C184356D7F5}"/>
              </a:ext>
            </a:extLst>
          </p:cNvPr>
          <p:cNvSpPr/>
          <p:nvPr/>
        </p:nvSpPr>
        <p:spPr>
          <a:xfrm>
            <a:off x="5158944" y="2359950"/>
            <a:ext cx="1645259" cy="954107"/>
          </a:xfrm>
          <a:prstGeom prst="rect">
            <a:avLst/>
          </a:prstGeom>
        </p:spPr>
        <p:txBody>
          <a:bodyPr wrap="none">
            <a:spAutoFit/>
          </a:bodyPr>
          <a:lstStyle/>
          <a:p>
            <a:pPr algn="ctr"/>
            <a:r>
              <a:rPr lang="en-US" sz="2800" b="1">
                <a:solidFill>
                  <a:srgbClr val="003CA6"/>
                </a:solidFill>
                <a:latin typeface="Calibri" panose="020F0502020204030204" pitchFamily="34" charset="0"/>
              </a:rPr>
              <a:t>Question </a:t>
            </a:r>
            <a:br>
              <a:rPr lang="en-US" sz="2800" b="1">
                <a:solidFill>
                  <a:srgbClr val="003CA6"/>
                </a:solidFill>
                <a:latin typeface="Calibri" panose="020F0502020204030204" pitchFamily="34" charset="0"/>
              </a:rPr>
            </a:br>
            <a:r>
              <a:rPr lang="en-US" sz="2800" b="1">
                <a:solidFill>
                  <a:srgbClr val="003CA6"/>
                </a:solidFill>
                <a:latin typeface="Calibri" panose="020F0502020204030204" pitchFamily="34" charset="0"/>
              </a:rPr>
              <a:t>&amp; Answer</a:t>
            </a:r>
            <a:endParaRPr lang="en-US" sz="2800" b="1">
              <a:solidFill>
                <a:srgbClr val="003CA6"/>
              </a:solidFill>
            </a:endParaRPr>
          </a:p>
        </p:txBody>
      </p:sp>
      <p:cxnSp>
        <p:nvCxnSpPr>
          <p:cNvPr id="8" name="Straight Connector 7">
            <a:extLst>
              <a:ext uri="{FF2B5EF4-FFF2-40B4-BE49-F238E27FC236}">
                <a16:creationId xmlns:a16="http://schemas.microsoft.com/office/drawing/2014/main" id="{3DD7DC5F-12A1-483E-8CAE-3B7EF564F35B}"/>
              </a:ext>
            </a:extLst>
          </p:cNvPr>
          <p:cNvCxnSpPr/>
          <p:nvPr/>
        </p:nvCxnSpPr>
        <p:spPr>
          <a:xfrm flipV="1">
            <a:off x="4919356" y="3404042"/>
            <a:ext cx="2124436" cy="17859"/>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430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FA3D-79EF-45C8-9231-F057C39553CE}"/>
              </a:ext>
            </a:extLst>
          </p:cNvPr>
          <p:cNvSpPr>
            <a:spLocks noGrp="1"/>
          </p:cNvSpPr>
          <p:nvPr>
            <p:ph type="ctrTitle"/>
          </p:nvPr>
        </p:nvSpPr>
        <p:spPr/>
        <p:txBody>
          <a:bodyPr/>
          <a:lstStyle/>
          <a:p>
            <a:r>
              <a:rPr lang="en-US">
                <a:cs typeface="Calibri"/>
              </a:rPr>
              <a:t>THANK YOU!</a:t>
            </a:r>
          </a:p>
        </p:txBody>
      </p:sp>
      <p:sp>
        <p:nvSpPr>
          <p:cNvPr id="3" name="Subtitle 2">
            <a:extLst>
              <a:ext uri="{FF2B5EF4-FFF2-40B4-BE49-F238E27FC236}">
                <a16:creationId xmlns:a16="http://schemas.microsoft.com/office/drawing/2014/main" id="{75AE7547-AAA5-49D8-AC6F-24B0104B6EBE}"/>
              </a:ext>
            </a:extLst>
          </p:cNvPr>
          <p:cNvSpPr>
            <a:spLocks noGrp="1"/>
          </p:cNvSpPr>
          <p:nvPr>
            <p:ph type="subTitle" idx="1"/>
          </p:nvPr>
        </p:nvSpPr>
        <p:spPr>
          <a:xfrm>
            <a:off x="3633321" y="4002522"/>
            <a:ext cx="5648702" cy="1518383"/>
          </a:xfrm>
        </p:spPr>
        <p:txBody>
          <a:bodyPr vert="horz" lIns="91440" tIns="45720" rIns="91440" bIns="45720" rtlCol="0" anchor="t">
            <a:normAutofit/>
          </a:bodyPr>
          <a:lstStyle/>
          <a:p>
            <a:r>
              <a:rPr lang="en-US" sz="2800"/>
              <a:t>Email: Impact23@ucr.edu </a:t>
            </a:r>
            <a:br>
              <a:rPr lang="en-US" sz="2800"/>
            </a:br>
            <a:r>
              <a:rPr lang="en-US" sz="2800"/>
              <a:t>Website: Impact23.ucr.edu</a:t>
            </a:r>
          </a:p>
        </p:txBody>
      </p:sp>
    </p:spTree>
    <p:extLst>
      <p:ext uri="{BB962C8B-B14F-4D97-AF65-F5344CB8AC3E}">
        <p14:creationId xmlns:p14="http://schemas.microsoft.com/office/powerpoint/2010/main" val="131918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3</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0" y="-309842"/>
            <a:ext cx="10109901" cy="1325563"/>
          </a:xfrm>
        </p:spPr>
        <p:txBody>
          <a:bodyPr/>
          <a:lstStyle/>
          <a:p>
            <a:r>
              <a:rPr lang="en-US"/>
              <a:t>Modernizing UC Riverside's Financial Systems</a:t>
            </a:r>
          </a:p>
        </p:txBody>
      </p:sp>
      <p:pic>
        <p:nvPicPr>
          <p:cNvPr id="6" name="Picture 5">
            <a:extLst>
              <a:ext uri="{FF2B5EF4-FFF2-40B4-BE49-F238E27FC236}">
                <a16:creationId xmlns:a16="http://schemas.microsoft.com/office/drawing/2014/main" id="{85C39F76-5599-41F7-8C66-4FA11522256F}"/>
              </a:ext>
            </a:extLst>
          </p:cNvPr>
          <p:cNvPicPr>
            <a:picLocks noChangeAspect="1"/>
          </p:cNvPicPr>
          <p:nvPr/>
        </p:nvPicPr>
        <p:blipFill rotWithShape="1">
          <a:blip r:embed="rId3"/>
          <a:srcRect b="15981"/>
          <a:stretch/>
        </p:blipFill>
        <p:spPr>
          <a:xfrm>
            <a:off x="0" y="2428457"/>
            <a:ext cx="12192000" cy="2133680"/>
          </a:xfrm>
          <a:prstGeom prst="rect">
            <a:avLst/>
          </a:prstGeom>
        </p:spPr>
      </p:pic>
      <p:pic>
        <p:nvPicPr>
          <p:cNvPr id="9" name="Picture 8">
            <a:extLst>
              <a:ext uri="{FF2B5EF4-FFF2-40B4-BE49-F238E27FC236}">
                <a16:creationId xmlns:a16="http://schemas.microsoft.com/office/drawing/2014/main" id="{E93DAECC-A917-4806-94B9-A4F17427A29F}"/>
              </a:ext>
            </a:extLst>
          </p:cNvPr>
          <p:cNvPicPr>
            <a:picLocks noChangeAspect="1"/>
          </p:cNvPicPr>
          <p:nvPr/>
        </p:nvPicPr>
        <p:blipFill>
          <a:blip r:embed="rId4"/>
          <a:stretch>
            <a:fillRect/>
          </a:stretch>
        </p:blipFill>
        <p:spPr>
          <a:xfrm>
            <a:off x="10694127" y="6376440"/>
            <a:ext cx="1344227" cy="363861"/>
          </a:xfrm>
          <a:prstGeom prst="rect">
            <a:avLst/>
          </a:prstGeom>
        </p:spPr>
      </p:pic>
      <p:sp>
        <p:nvSpPr>
          <p:cNvPr id="4" name="Star: 5 Points 3">
            <a:extLst>
              <a:ext uri="{FF2B5EF4-FFF2-40B4-BE49-F238E27FC236}">
                <a16:creationId xmlns:a16="http://schemas.microsoft.com/office/drawing/2014/main" id="{8E5AC123-7C97-4384-9EE5-7AF954FA06D8}"/>
              </a:ext>
            </a:extLst>
          </p:cNvPr>
          <p:cNvSpPr/>
          <p:nvPr/>
        </p:nvSpPr>
        <p:spPr>
          <a:xfrm>
            <a:off x="6613173" y="1694805"/>
            <a:ext cx="485578" cy="409904"/>
          </a:xfrm>
          <a:prstGeom prst="star5">
            <a:avLst/>
          </a:prstGeom>
          <a:solidFill>
            <a:srgbClr val="003CA6"/>
          </a:solidFill>
          <a:ln>
            <a:solidFill>
              <a:srgbClr val="00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A0B804F-CE8C-42CC-A740-EED9F914A15B}"/>
              </a:ext>
            </a:extLst>
          </p:cNvPr>
          <p:cNvCxnSpPr>
            <a:cxnSpLocks/>
          </p:cNvCxnSpPr>
          <p:nvPr/>
        </p:nvCxnSpPr>
        <p:spPr>
          <a:xfrm>
            <a:off x="6849656" y="1899757"/>
            <a:ext cx="0" cy="1193059"/>
          </a:xfrm>
          <a:prstGeom prst="line">
            <a:avLst/>
          </a:prstGeom>
          <a:ln w="12700">
            <a:solidFill>
              <a:srgbClr val="003CA6"/>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3C84F-2CFB-46C4-8D2B-EEA942073C2C}"/>
              </a:ext>
            </a:extLst>
          </p:cNvPr>
          <p:cNvSpPr txBox="1"/>
          <p:nvPr/>
        </p:nvSpPr>
        <p:spPr>
          <a:xfrm>
            <a:off x="7185298" y="1715091"/>
            <a:ext cx="2213479" cy="369332"/>
          </a:xfrm>
          <a:prstGeom prst="rect">
            <a:avLst/>
          </a:prstGeom>
          <a:noFill/>
        </p:spPr>
        <p:txBody>
          <a:bodyPr wrap="square" rtlCol="0">
            <a:spAutoFit/>
          </a:bodyPr>
          <a:lstStyle/>
          <a:p>
            <a:r>
              <a:rPr lang="en-US" b="1">
                <a:solidFill>
                  <a:srgbClr val="003CA6"/>
                </a:solidFill>
              </a:rPr>
              <a:t>We Are Here!</a:t>
            </a:r>
          </a:p>
        </p:txBody>
      </p:sp>
      <p:sp>
        <p:nvSpPr>
          <p:cNvPr id="5" name="Rectangle 4">
            <a:extLst>
              <a:ext uri="{FF2B5EF4-FFF2-40B4-BE49-F238E27FC236}">
                <a16:creationId xmlns:a16="http://schemas.microsoft.com/office/drawing/2014/main" id="{50003DA6-24D7-6039-24C1-D283BDE61B50}"/>
              </a:ext>
            </a:extLst>
          </p:cNvPr>
          <p:cNvSpPr/>
          <p:nvPr/>
        </p:nvSpPr>
        <p:spPr>
          <a:xfrm>
            <a:off x="9611659" y="4007811"/>
            <a:ext cx="2151974" cy="1106252"/>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t>Extended Testers will be the next wave of campus participation for Oracle starting in January 2023. </a:t>
            </a:r>
          </a:p>
        </p:txBody>
      </p:sp>
      <p:sp>
        <p:nvSpPr>
          <p:cNvPr id="11" name="Rectangle 10">
            <a:extLst>
              <a:ext uri="{FF2B5EF4-FFF2-40B4-BE49-F238E27FC236}">
                <a16:creationId xmlns:a16="http://schemas.microsoft.com/office/drawing/2014/main" id="{A72710C4-07EA-4680-9AD7-024207839597}"/>
              </a:ext>
            </a:extLst>
          </p:cNvPr>
          <p:cNvSpPr/>
          <p:nvPr/>
        </p:nvSpPr>
        <p:spPr>
          <a:xfrm>
            <a:off x="1704037" y="5665988"/>
            <a:ext cx="8783926" cy="646331"/>
          </a:xfrm>
          <a:prstGeom prst="rect">
            <a:avLst/>
          </a:prstGeom>
        </p:spPr>
        <p:txBody>
          <a:bodyPr wrap="square" lIns="91440" tIns="45720" rIns="91440" bIns="45720" anchor="t">
            <a:spAutoFit/>
          </a:bodyPr>
          <a:lstStyle/>
          <a:p>
            <a:pPr algn="ctr"/>
            <a:r>
              <a:rPr lang="en-US">
                <a:solidFill>
                  <a:schemeClr val="accent1">
                    <a:lumMod val="75000"/>
                  </a:schemeClr>
                </a:solidFill>
              </a:rPr>
              <a:t>The Impact23 website (</a:t>
            </a:r>
            <a:r>
              <a:rPr lang="en-US">
                <a:solidFill>
                  <a:schemeClr val="accent1">
                    <a:lumMod val="75000"/>
                  </a:schemeClr>
                </a:solidFill>
                <a:hlinkClick r:id="rId5"/>
              </a:rPr>
              <a:t>impact23.ucr.edu</a:t>
            </a:r>
            <a:r>
              <a:rPr lang="en-US">
                <a:solidFill>
                  <a:schemeClr val="accent1">
                    <a:lumMod val="75000"/>
                  </a:schemeClr>
                </a:solidFill>
              </a:rPr>
              <a:t>) is your primary resource for program updates, tracking deadlines, and engagement opportunities such as training and events. </a:t>
            </a:r>
            <a:endParaRPr lang="en-US">
              <a:solidFill>
                <a:schemeClr val="accent1">
                  <a:lumMod val="75000"/>
                </a:schemeClr>
              </a:solidFill>
              <a:cs typeface="Calibri" panose="020F0502020204030204"/>
            </a:endParaRPr>
          </a:p>
        </p:txBody>
      </p:sp>
      <p:grpSp>
        <p:nvGrpSpPr>
          <p:cNvPr id="19" name="Group 18">
            <a:extLst>
              <a:ext uri="{FF2B5EF4-FFF2-40B4-BE49-F238E27FC236}">
                <a16:creationId xmlns:a16="http://schemas.microsoft.com/office/drawing/2014/main" id="{46FCD84F-D260-4C68-B6C4-6A07468BEFF1}"/>
              </a:ext>
            </a:extLst>
          </p:cNvPr>
          <p:cNvGrpSpPr/>
          <p:nvPr/>
        </p:nvGrpSpPr>
        <p:grpSpPr>
          <a:xfrm>
            <a:off x="7234880" y="4015945"/>
            <a:ext cx="1694002" cy="457001"/>
            <a:chOff x="7234880" y="4015945"/>
            <a:chExt cx="1694002" cy="457001"/>
          </a:xfrm>
        </p:grpSpPr>
        <p:sp>
          <p:nvSpPr>
            <p:cNvPr id="7" name="Rectangle 6">
              <a:extLst>
                <a:ext uri="{FF2B5EF4-FFF2-40B4-BE49-F238E27FC236}">
                  <a16:creationId xmlns:a16="http://schemas.microsoft.com/office/drawing/2014/main" id="{6712485F-68B6-43DA-9ED1-D9DA4187E20D}"/>
                </a:ext>
              </a:extLst>
            </p:cNvPr>
            <p:cNvSpPr/>
            <p:nvPr/>
          </p:nvSpPr>
          <p:spPr>
            <a:xfrm>
              <a:off x="7234880" y="4015945"/>
              <a:ext cx="1694002" cy="146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B1A826-8176-4989-9798-3A441BD8F326}"/>
                </a:ext>
              </a:extLst>
            </p:cNvPr>
            <p:cNvSpPr/>
            <p:nvPr/>
          </p:nvSpPr>
          <p:spPr>
            <a:xfrm>
              <a:off x="7968049" y="4162050"/>
              <a:ext cx="960120" cy="155448"/>
            </a:xfrm>
            <a:prstGeom prst="rect">
              <a:avLst/>
            </a:prstGeom>
            <a:solidFill>
              <a:srgbClr val="2F7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ED6FA6-314F-4560-B4E3-98C2A0DF65C9}"/>
                </a:ext>
              </a:extLst>
            </p:cNvPr>
            <p:cNvSpPr/>
            <p:nvPr/>
          </p:nvSpPr>
          <p:spPr>
            <a:xfrm>
              <a:off x="7968049" y="4317498"/>
              <a:ext cx="960120" cy="155448"/>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9B9E4EE-DFB7-4B9F-925D-BA03D5A73D74}"/>
                </a:ext>
              </a:extLst>
            </p:cNvPr>
            <p:cNvCxnSpPr>
              <a:cxnSpLocks/>
            </p:cNvCxnSpPr>
            <p:nvPr/>
          </p:nvCxnSpPr>
          <p:spPr>
            <a:xfrm>
              <a:off x="7968049" y="4311320"/>
              <a:ext cx="960120" cy="0"/>
            </a:xfrm>
            <a:prstGeom prst="line">
              <a:avLst/>
            </a:prstGeom>
            <a:ln w="6350">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117614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911082" y="193125"/>
            <a:ext cx="10022286" cy="557784"/>
          </a:xfrm>
        </p:spPr>
        <p:txBody>
          <a:bodyPr/>
          <a:lstStyle/>
          <a:p>
            <a:r>
              <a:rPr lang="en-US" b="1">
                <a:latin typeface="+mn-lt"/>
              </a:rPr>
              <a:t>Testing Cycles &amp; Timeline</a:t>
            </a:r>
          </a:p>
        </p:txBody>
      </p:sp>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2"/>
          </p:nvPr>
        </p:nvSpPr>
        <p:spPr>
          <a:xfrm>
            <a:off x="592106" y="6216706"/>
            <a:ext cx="536977" cy="456762"/>
          </a:xfrm>
        </p:spPr>
        <p:txBody>
          <a:bodyPr/>
          <a:lstStyle/>
          <a:p>
            <a:fld id="{7B71A368-6F16-4F47-B26D-B9BF600B5BD6}" type="slidenum">
              <a:rPr lang="en-US" smtClean="0"/>
              <a:pPr/>
              <a:t>4</a:t>
            </a:fld>
            <a:endParaRPr lang="en-US"/>
          </a:p>
        </p:txBody>
      </p:sp>
      <p:graphicFrame>
        <p:nvGraphicFramePr>
          <p:cNvPr id="7" name="Table 6">
            <a:extLst>
              <a:ext uri="{FF2B5EF4-FFF2-40B4-BE49-F238E27FC236}">
                <a16:creationId xmlns:a16="http://schemas.microsoft.com/office/drawing/2014/main" id="{BAB6C7FF-16D6-4964-B1D6-706F237E6D58}"/>
              </a:ext>
            </a:extLst>
          </p:cNvPr>
          <p:cNvGraphicFramePr>
            <a:graphicFrameLocks noGrp="1"/>
          </p:cNvGraphicFramePr>
          <p:nvPr/>
        </p:nvGraphicFramePr>
        <p:xfrm>
          <a:off x="880254" y="2615759"/>
          <a:ext cx="11252205" cy="4046452"/>
        </p:xfrm>
        <a:graphic>
          <a:graphicData uri="http://schemas.openxmlformats.org/drawingml/2006/table">
            <a:tbl>
              <a:tblPr firstRow="1" bandRow="1"/>
              <a:tblGrid>
                <a:gridCol w="750147">
                  <a:extLst>
                    <a:ext uri="{9D8B030D-6E8A-4147-A177-3AD203B41FA5}">
                      <a16:colId xmlns:a16="http://schemas.microsoft.com/office/drawing/2014/main" val="3797102590"/>
                    </a:ext>
                  </a:extLst>
                </a:gridCol>
                <a:gridCol w="750147">
                  <a:extLst>
                    <a:ext uri="{9D8B030D-6E8A-4147-A177-3AD203B41FA5}">
                      <a16:colId xmlns:a16="http://schemas.microsoft.com/office/drawing/2014/main" val="140634520"/>
                    </a:ext>
                  </a:extLst>
                </a:gridCol>
                <a:gridCol w="750147">
                  <a:extLst>
                    <a:ext uri="{9D8B030D-6E8A-4147-A177-3AD203B41FA5}">
                      <a16:colId xmlns:a16="http://schemas.microsoft.com/office/drawing/2014/main" val="1570856700"/>
                    </a:ext>
                  </a:extLst>
                </a:gridCol>
                <a:gridCol w="750147">
                  <a:extLst>
                    <a:ext uri="{9D8B030D-6E8A-4147-A177-3AD203B41FA5}">
                      <a16:colId xmlns:a16="http://schemas.microsoft.com/office/drawing/2014/main" val="1441587136"/>
                    </a:ext>
                  </a:extLst>
                </a:gridCol>
                <a:gridCol w="750147">
                  <a:extLst>
                    <a:ext uri="{9D8B030D-6E8A-4147-A177-3AD203B41FA5}">
                      <a16:colId xmlns:a16="http://schemas.microsoft.com/office/drawing/2014/main" val="2613418493"/>
                    </a:ext>
                  </a:extLst>
                </a:gridCol>
                <a:gridCol w="750147">
                  <a:extLst>
                    <a:ext uri="{9D8B030D-6E8A-4147-A177-3AD203B41FA5}">
                      <a16:colId xmlns:a16="http://schemas.microsoft.com/office/drawing/2014/main" val="1112369579"/>
                    </a:ext>
                  </a:extLst>
                </a:gridCol>
                <a:gridCol w="750147">
                  <a:extLst>
                    <a:ext uri="{9D8B030D-6E8A-4147-A177-3AD203B41FA5}">
                      <a16:colId xmlns:a16="http://schemas.microsoft.com/office/drawing/2014/main" val="2631947194"/>
                    </a:ext>
                  </a:extLst>
                </a:gridCol>
                <a:gridCol w="750147">
                  <a:extLst>
                    <a:ext uri="{9D8B030D-6E8A-4147-A177-3AD203B41FA5}">
                      <a16:colId xmlns:a16="http://schemas.microsoft.com/office/drawing/2014/main" val="4093161667"/>
                    </a:ext>
                  </a:extLst>
                </a:gridCol>
                <a:gridCol w="750147">
                  <a:extLst>
                    <a:ext uri="{9D8B030D-6E8A-4147-A177-3AD203B41FA5}">
                      <a16:colId xmlns:a16="http://schemas.microsoft.com/office/drawing/2014/main" val="560872345"/>
                    </a:ext>
                  </a:extLst>
                </a:gridCol>
                <a:gridCol w="750147">
                  <a:extLst>
                    <a:ext uri="{9D8B030D-6E8A-4147-A177-3AD203B41FA5}">
                      <a16:colId xmlns:a16="http://schemas.microsoft.com/office/drawing/2014/main" val="84460802"/>
                    </a:ext>
                  </a:extLst>
                </a:gridCol>
                <a:gridCol w="750147">
                  <a:extLst>
                    <a:ext uri="{9D8B030D-6E8A-4147-A177-3AD203B41FA5}">
                      <a16:colId xmlns:a16="http://schemas.microsoft.com/office/drawing/2014/main" val="838344405"/>
                    </a:ext>
                  </a:extLst>
                </a:gridCol>
                <a:gridCol w="750147">
                  <a:extLst>
                    <a:ext uri="{9D8B030D-6E8A-4147-A177-3AD203B41FA5}">
                      <a16:colId xmlns:a16="http://schemas.microsoft.com/office/drawing/2014/main" val="3834947084"/>
                    </a:ext>
                  </a:extLst>
                </a:gridCol>
                <a:gridCol w="750147">
                  <a:extLst>
                    <a:ext uri="{9D8B030D-6E8A-4147-A177-3AD203B41FA5}">
                      <a16:colId xmlns:a16="http://schemas.microsoft.com/office/drawing/2014/main" val="3331420112"/>
                    </a:ext>
                  </a:extLst>
                </a:gridCol>
                <a:gridCol w="750147">
                  <a:extLst>
                    <a:ext uri="{9D8B030D-6E8A-4147-A177-3AD203B41FA5}">
                      <a16:colId xmlns:a16="http://schemas.microsoft.com/office/drawing/2014/main" val="845393003"/>
                    </a:ext>
                  </a:extLst>
                </a:gridCol>
                <a:gridCol w="750147">
                  <a:extLst>
                    <a:ext uri="{9D8B030D-6E8A-4147-A177-3AD203B41FA5}">
                      <a16:colId xmlns:a16="http://schemas.microsoft.com/office/drawing/2014/main" val="3479697247"/>
                    </a:ext>
                  </a:extLst>
                </a:gridCol>
              </a:tblGrid>
              <a:tr h="166019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8818668"/>
                  </a:ext>
                </a:extLst>
              </a:tr>
              <a:tr h="872247">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8179665"/>
                  </a:ext>
                </a:extLst>
              </a:tr>
              <a:tr h="544749">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4387263"/>
                  </a:ext>
                </a:extLst>
              </a:tr>
              <a:tr h="484632">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063638"/>
                  </a:ext>
                </a:extLst>
              </a:tr>
              <a:tr h="484632">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0">
                        <a:solidFill>
                          <a:schemeClr val="tx1"/>
                        </a:solidFill>
                        <a:latin typeface="Open Sans" charset="0"/>
                        <a:ea typeface="Open Sans" charset="0"/>
                        <a:cs typeface="Open Sans" charset="0"/>
                      </a:endParaRPr>
                    </a:p>
                  </a:txBody>
                  <a:tcPr marL="45720" marR="45720" anchor="ctr">
                    <a:lnL w="6350" cap="flat" cmpd="sng" algn="ctr">
                      <a:solidFill>
                        <a:srgbClr val="75787B">
                          <a:lumMod val="40000"/>
                          <a:lumOff val="60000"/>
                        </a:srgbClr>
                      </a:solidFill>
                      <a:prstDash val="dash"/>
                      <a:round/>
                      <a:headEnd type="none" w="med" len="med"/>
                      <a:tailEnd type="none" w="med" len="med"/>
                    </a:lnL>
                    <a:lnR w="6350" cap="flat" cmpd="sng" algn="ctr">
                      <a:solidFill>
                        <a:srgbClr val="75787B">
                          <a:lumMod val="40000"/>
                          <a:lumOff val="60000"/>
                        </a:srgbClr>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220403"/>
                  </a:ext>
                </a:extLst>
              </a:tr>
            </a:tbl>
          </a:graphicData>
        </a:graphic>
      </p:graphicFrame>
      <p:grpSp>
        <p:nvGrpSpPr>
          <p:cNvPr id="9" name="Group 8">
            <a:extLst>
              <a:ext uri="{FF2B5EF4-FFF2-40B4-BE49-F238E27FC236}">
                <a16:creationId xmlns:a16="http://schemas.microsoft.com/office/drawing/2014/main" id="{D86D25E5-AFDA-4F06-93AD-2BFC8E9DEC28}"/>
              </a:ext>
            </a:extLst>
          </p:cNvPr>
          <p:cNvGrpSpPr/>
          <p:nvPr/>
        </p:nvGrpSpPr>
        <p:grpSpPr>
          <a:xfrm>
            <a:off x="1010983" y="2674768"/>
            <a:ext cx="1068645" cy="252446"/>
            <a:chOff x="3392143" y="1853032"/>
            <a:chExt cx="1068645" cy="252446"/>
          </a:xfrm>
        </p:grpSpPr>
        <p:pic>
          <p:nvPicPr>
            <p:cNvPr id="11" name="Graphic 44" descr="Syncing cloud">
              <a:extLst>
                <a:ext uri="{FF2B5EF4-FFF2-40B4-BE49-F238E27FC236}">
                  <a16:creationId xmlns:a16="http://schemas.microsoft.com/office/drawing/2014/main" id="{550CC0B7-004C-4697-B544-F835F1E42F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143" y="1870962"/>
              <a:ext cx="216586" cy="216586"/>
            </a:xfrm>
            <a:prstGeom prst="rect">
              <a:avLst/>
            </a:prstGeom>
          </p:spPr>
        </p:pic>
        <p:sp>
          <p:nvSpPr>
            <p:cNvPr id="12" name="TextBox 45">
              <a:extLst>
                <a:ext uri="{FF2B5EF4-FFF2-40B4-BE49-F238E27FC236}">
                  <a16:creationId xmlns:a16="http://schemas.microsoft.com/office/drawing/2014/main" id="{F46767BB-C858-42ED-AB18-BEF8D7E243B4}"/>
                </a:ext>
              </a:extLst>
            </p:cNvPr>
            <p:cNvSpPr txBox="1"/>
            <p:nvPr/>
          </p:nvSpPr>
          <p:spPr>
            <a:xfrm>
              <a:off x="3549279" y="1853032"/>
              <a:ext cx="911509" cy="25244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DA291C"/>
                  </a:solidFill>
                  <a:effectLst/>
                  <a:uLnTx/>
                  <a:uFillTx/>
                  <a:latin typeface="Open Sans" panose="020B0606030504020204" pitchFamily="34" charset="0"/>
                  <a:ea typeface="Open Sans" panose="020B0606030504020204" pitchFamily="34" charset="0"/>
                  <a:cs typeface="Open Sans" panose="020B0606030504020204" pitchFamily="34" charset="0"/>
                </a:rPr>
                <a:t>Oracle Cloud Release</a:t>
              </a:r>
            </a:p>
          </p:txBody>
        </p:sp>
      </p:grpSp>
      <p:grpSp>
        <p:nvGrpSpPr>
          <p:cNvPr id="13" name="Group 12">
            <a:extLst>
              <a:ext uri="{FF2B5EF4-FFF2-40B4-BE49-F238E27FC236}">
                <a16:creationId xmlns:a16="http://schemas.microsoft.com/office/drawing/2014/main" id="{1EC91DD2-117E-4917-80F4-FD33EDFA54AB}"/>
              </a:ext>
            </a:extLst>
          </p:cNvPr>
          <p:cNvGrpSpPr/>
          <p:nvPr/>
        </p:nvGrpSpPr>
        <p:grpSpPr>
          <a:xfrm>
            <a:off x="3173003" y="2690753"/>
            <a:ext cx="1068645" cy="252446"/>
            <a:chOff x="4732396" y="1853032"/>
            <a:chExt cx="1068645" cy="252446"/>
          </a:xfrm>
        </p:grpSpPr>
        <p:pic>
          <p:nvPicPr>
            <p:cNvPr id="15" name="Graphic 44" descr="Syncing cloud">
              <a:extLst>
                <a:ext uri="{FF2B5EF4-FFF2-40B4-BE49-F238E27FC236}">
                  <a16:creationId xmlns:a16="http://schemas.microsoft.com/office/drawing/2014/main" id="{436C9DCE-2C2C-48E3-B5D9-F3FE669B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2396" y="1870962"/>
              <a:ext cx="216586" cy="216586"/>
            </a:xfrm>
            <a:prstGeom prst="rect">
              <a:avLst/>
            </a:prstGeom>
          </p:spPr>
        </p:pic>
        <p:sp>
          <p:nvSpPr>
            <p:cNvPr id="16" name="TextBox 45">
              <a:extLst>
                <a:ext uri="{FF2B5EF4-FFF2-40B4-BE49-F238E27FC236}">
                  <a16:creationId xmlns:a16="http://schemas.microsoft.com/office/drawing/2014/main" id="{0EAFC6D0-A292-45A1-BCA8-0A2F7828A9A4}"/>
                </a:ext>
              </a:extLst>
            </p:cNvPr>
            <p:cNvSpPr txBox="1"/>
            <p:nvPr/>
          </p:nvSpPr>
          <p:spPr>
            <a:xfrm>
              <a:off x="4889532" y="1853032"/>
              <a:ext cx="911509" cy="25244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DA291C"/>
                  </a:solidFill>
                  <a:effectLst/>
                  <a:uLnTx/>
                  <a:uFillTx/>
                  <a:latin typeface="Open Sans" panose="020B0606030504020204" pitchFamily="34" charset="0"/>
                  <a:ea typeface="Open Sans" panose="020B0606030504020204" pitchFamily="34" charset="0"/>
                  <a:cs typeface="Open Sans" panose="020B0606030504020204" pitchFamily="34" charset="0"/>
                </a:rPr>
                <a:t>Oracle Cloud Release</a:t>
              </a:r>
            </a:p>
          </p:txBody>
        </p:sp>
      </p:grpSp>
      <p:grpSp>
        <p:nvGrpSpPr>
          <p:cNvPr id="17" name="Group 16">
            <a:extLst>
              <a:ext uri="{FF2B5EF4-FFF2-40B4-BE49-F238E27FC236}">
                <a16:creationId xmlns:a16="http://schemas.microsoft.com/office/drawing/2014/main" id="{2DD3AB59-2657-4B2E-98E6-535D9A70A978}"/>
              </a:ext>
            </a:extLst>
          </p:cNvPr>
          <p:cNvGrpSpPr/>
          <p:nvPr/>
        </p:nvGrpSpPr>
        <p:grpSpPr>
          <a:xfrm>
            <a:off x="5423462" y="2690753"/>
            <a:ext cx="1068645" cy="252446"/>
            <a:chOff x="6467919" y="1853032"/>
            <a:chExt cx="1068645" cy="252446"/>
          </a:xfrm>
        </p:grpSpPr>
        <p:pic>
          <p:nvPicPr>
            <p:cNvPr id="18" name="Graphic 44" descr="Syncing cloud">
              <a:extLst>
                <a:ext uri="{FF2B5EF4-FFF2-40B4-BE49-F238E27FC236}">
                  <a16:creationId xmlns:a16="http://schemas.microsoft.com/office/drawing/2014/main" id="{90E0971E-BC1C-4E60-BCF0-2419F153C4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7919" y="1870962"/>
              <a:ext cx="216586" cy="216586"/>
            </a:xfrm>
            <a:prstGeom prst="rect">
              <a:avLst/>
            </a:prstGeom>
          </p:spPr>
        </p:pic>
        <p:sp>
          <p:nvSpPr>
            <p:cNvPr id="19" name="TextBox 45">
              <a:extLst>
                <a:ext uri="{FF2B5EF4-FFF2-40B4-BE49-F238E27FC236}">
                  <a16:creationId xmlns:a16="http://schemas.microsoft.com/office/drawing/2014/main" id="{AEB25A3C-5D90-4E03-9BCA-36F4D0A33F36}"/>
                </a:ext>
              </a:extLst>
            </p:cNvPr>
            <p:cNvSpPr txBox="1"/>
            <p:nvPr/>
          </p:nvSpPr>
          <p:spPr>
            <a:xfrm>
              <a:off x="6625055" y="1853032"/>
              <a:ext cx="911509" cy="25244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DA291C"/>
                  </a:solidFill>
                  <a:effectLst/>
                  <a:uLnTx/>
                  <a:uFillTx/>
                  <a:latin typeface="Open Sans" panose="020B0606030504020204" pitchFamily="34" charset="0"/>
                  <a:ea typeface="Open Sans" panose="020B0606030504020204" pitchFamily="34" charset="0"/>
                  <a:cs typeface="Open Sans" panose="020B0606030504020204" pitchFamily="34" charset="0"/>
                </a:rPr>
                <a:t>Oracle Cloud Release</a:t>
              </a:r>
            </a:p>
          </p:txBody>
        </p:sp>
      </p:grpSp>
      <p:grpSp>
        <p:nvGrpSpPr>
          <p:cNvPr id="20" name="Group 19">
            <a:extLst>
              <a:ext uri="{FF2B5EF4-FFF2-40B4-BE49-F238E27FC236}">
                <a16:creationId xmlns:a16="http://schemas.microsoft.com/office/drawing/2014/main" id="{73234DEB-8499-4CB9-9BE6-2154DCDB45A4}"/>
              </a:ext>
            </a:extLst>
          </p:cNvPr>
          <p:cNvGrpSpPr/>
          <p:nvPr/>
        </p:nvGrpSpPr>
        <p:grpSpPr>
          <a:xfrm>
            <a:off x="7650759" y="2704264"/>
            <a:ext cx="1068645" cy="252446"/>
            <a:chOff x="7756087" y="1853032"/>
            <a:chExt cx="1068645" cy="252446"/>
          </a:xfrm>
        </p:grpSpPr>
        <p:pic>
          <p:nvPicPr>
            <p:cNvPr id="21" name="Graphic 44" descr="Syncing cloud">
              <a:extLst>
                <a:ext uri="{FF2B5EF4-FFF2-40B4-BE49-F238E27FC236}">
                  <a16:creationId xmlns:a16="http://schemas.microsoft.com/office/drawing/2014/main" id="{23200ADD-2C53-4677-BFD5-946F928F01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087" y="1870962"/>
              <a:ext cx="216586" cy="216586"/>
            </a:xfrm>
            <a:prstGeom prst="rect">
              <a:avLst/>
            </a:prstGeom>
          </p:spPr>
        </p:pic>
        <p:sp>
          <p:nvSpPr>
            <p:cNvPr id="22" name="TextBox 45">
              <a:extLst>
                <a:ext uri="{FF2B5EF4-FFF2-40B4-BE49-F238E27FC236}">
                  <a16:creationId xmlns:a16="http://schemas.microsoft.com/office/drawing/2014/main" id="{9DB73E0E-F2C5-4E70-A022-82836BC3E1E0}"/>
                </a:ext>
              </a:extLst>
            </p:cNvPr>
            <p:cNvSpPr txBox="1"/>
            <p:nvPr/>
          </p:nvSpPr>
          <p:spPr>
            <a:xfrm>
              <a:off x="7913223" y="1853032"/>
              <a:ext cx="911509" cy="25244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DA291C"/>
                  </a:solidFill>
                  <a:effectLst/>
                  <a:uLnTx/>
                  <a:uFillTx/>
                  <a:latin typeface="Open Sans" panose="020B0606030504020204" pitchFamily="34" charset="0"/>
                  <a:ea typeface="Open Sans" panose="020B0606030504020204" pitchFamily="34" charset="0"/>
                  <a:cs typeface="Open Sans" panose="020B0606030504020204" pitchFamily="34" charset="0"/>
                </a:rPr>
                <a:t>Oracle Cloud Release</a:t>
              </a:r>
            </a:p>
          </p:txBody>
        </p:sp>
      </p:grpSp>
      <p:grpSp>
        <p:nvGrpSpPr>
          <p:cNvPr id="23" name="Group 22">
            <a:extLst>
              <a:ext uri="{FF2B5EF4-FFF2-40B4-BE49-F238E27FC236}">
                <a16:creationId xmlns:a16="http://schemas.microsoft.com/office/drawing/2014/main" id="{329E6E49-0BB3-42D3-AFD8-ED6BEB6A42BF}"/>
              </a:ext>
            </a:extLst>
          </p:cNvPr>
          <p:cNvGrpSpPr/>
          <p:nvPr/>
        </p:nvGrpSpPr>
        <p:grpSpPr>
          <a:xfrm>
            <a:off x="9920235" y="2683333"/>
            <a:ext cx="1068645" cy="252446"/>
            <a:chOff x="10093408" y="1853032"/>
            <a:chExt cx="1068645" cy="252446"/>
          </a:xfrm>
        </p:grpSpPr>
        <p:pic>
          <p:nvPicPr>
            <p:cNvPr id="24" name="Graphic 44" descr="Syncing cloud">
              <a:extLst>
                <a:ext uri="{FF2B5EF4-FFF2-40B4-BE49-F238E27FC236}">
                  <a16:creationId xmlns:a16="http://schemas.microsoft.com/office/drawing/2014/main" id="{68BAF47A-B15D-4225-BE1A-D901A6AE62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3408" y="1870962"/>
              <a:ext cx="216586" cy="216586"/>
            </a:xfrm>
            <a:prstGeom prst="rect">
              <a:avLst/>
            </a:prstGeom>
          </p:spPr>
        </p:pic>
        <p:sp>
          <p:nvSpPr>
            <p:cNvPr id="25" name="TextBox 45">
              <a:extLst>
                <a:ext uri="{FF2B5EF4-FFF2-40B4-BE49-F238E27FC236}">
                  <a16:creationId xmlns:a16="http://schemas.microsoft.com/office/drawing/2014/main" id="{15151D44-F6E4-4870-AC89-2573E065125C}"/>
                </a:ext>
              </a:extLst>
            </p:cNvPr>
            <p:cNvSpPr txBox="1"/>
            <p:nvPr/>
          </p:nvSpPr>
          <p:spPr>
            <a:xfrm>
              <a:off x="10250544" y="1853032"/>
              <a:ext cx="911509" cy="25244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DA291C"/>
                  </a:solidFill>
                  <a:effectLst/>
                  <a:uLnTx/>
                  <a:uFillTx/>
                  <a:latin typeface="Open Sans" panose="020B0606030504020204" pitchFamily="34" charset="0"/>
                  <a:ea typeface="Open Sans" panose="020B0606030504020204" pitchFamily="34" charset="0"/>
                  <a:cs typeface="Open Sans" panose="020B0606030504020204" pitchFamily="34" charset="0"/>
                </a:rPr>
                <a:t>Oracle Cloud Release (SKIP)</a:t>
              </a:r>
            </a:p>
          </p:txBody>
        </p:sp>
      </p:grpSp>
      <p:sp>
        <p:nvSpPr>
          <p:cNvPr id="26" name="Arrow: Chevron 25">
            <a:extLst>
              <a:ext uri="{FF2B5EF4-FFF2-40B4-BE49-F238E27FC236}">
                <a16:creationId xmlns:a16="http://schemas.microsoft.com/office/drawing/2014/main" id="{EF8BBA73-1426-46CD-946A-052E65F251F1}"/>
              </a:ext>
            </a:extLst>
          </p:cNvPr>
          <p:cNvSpPr/>
          <p:nvPr/>
        </p:nvSpPr>
        <p:spPr bwMode="gray">
          <a:xfrm>
            <a:off x="880244" y="2979531"/>
            <a:ext cx="9764687" cy="245005"/>
          </a:xfrm>
          <a:prstGeom prst="chevron">
            <a:avLst>
              <a:gd name="adj" fmla="val 20519"/>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Deliver</a:t>
            </a:r>
            <a:r>
              <a:rPr kumimoji="0" lang="en-US" sz="800" b="1" i="0" u="none" strike="noStrike" kern="1200" cap="none" spc="0" normalizeH="0" baseline="0" noProof="0">
                <a:ln>
                  <a:noFill/>
                </a:ln>
                <a:solidFill>
                  <a:prstClr val="white"/>
                </a:solidFill>
                <a:effectLst/>
                <a:uLnTx/>
                <a:uFillTx/>
                <a:latin typeface="Open Sans"/>
                <a:ea typeface="+mn-ea"/>
                <a:cs typeface="+mn-cs"/>
              </a:rPr>
              <a:t> </a:t>
            </a:r>
          </a:p>
        </p:txBody>
      </p:sp>
      <p:sp>
        <p:nvSpPr>
          <p:cNvPr id="27" name="Arrow: Chevron 26">
            <a:extLst>
              <a:ext uri="{FF2B5EF4-FFF2-40B4-BE49-F238E27FC236}">
                <a16:creationId xmlns:a16="http://schemas.microsoft.com/office/drawing/2014/main" id="{BAEAB9F7-EDDB-4517-947B-78A6AEC693A6}"/>
              </a:ext>
            </a:extLst>
          </p:cNvPr>
          <p:cNvSpPr/>
          <p:nvPr/>
        </p:nvSpPr>
        <p:spPr bwMode="gray">
          <a:xfrm>
            <a:off x="10644931" y="2979531"/>
            <a:ext cx="1487527" cy="245005"/>
          </a:xfrm>
          <a:prstGeom prst="chevron">
            <a:avLst>
              <a:gd name="adj" fmla="val 20519"/>
            </a:avLst>
          </a:prstGeom>
          <a:solidFill>
            <a:srgbClr val="86BC25"/>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a:ln>
                  <a:noFill/>
                </a:ln>
                <a:solidFill>
                  <a:prstClr val="white"/>
                </a:solidFill>
                <a:effectLst/>
                <a:uLnTx/>
                <a:uFillTx/>
                <a:latin typeface="Open Sans"/>
                <a:ea typeface="+mn-ea"/>
                <a:cs typeface="+mn-cs"/>
              </a:rPr>
              <a:t>Run</a:t>
            </a:r>
            <a:r>
              <a:rPr kumimoji="0" lang="en-US" sz="800" b="1" i="0" u="none" strike="noStrike" kern="0" cap="none" spc="0" normalizeH="0" baseline="0" noProof="0">
                <a:ln>
                  <a:noFill/>
                </a:ln>
                <a:solidFill>
                  <a:prstClr val="white"/>
                </a:solidFill>
                <a:effectLst/>
                <a:uLnTx/>
                <a:uFillTx/>
                <a:latin typeface="Open Sans"/>
                <a:ea typeface="+mn-ea"/>
                <a:cs typeface="+mn-cs"/>
              </a:rPr>
              <a:t> </a:t>
            </a:r>
          </a:p>
        </p:txBody>
      </p:sp>
      <p:sp>
        <p:nvSpPr>
          <p:cNvPr id="28" name="Chevron 88">
            <a:extLst>
              <a:ext uri="{FF2B5EF4-FFF2-40B4-BE49-F238E27FC236}">
                <a16:creationId xmlns:a16="http://schemas.microsoft.com/office/drawing/2014/main" id="{A1859B64-D72A-4E18-AAFA-CA5C7147E386}"/>
              </a:ext>
            </a:extLst>
          </p:cNvPr>
          <p:cNvSpPr/>
          <p:nvPr/>
        </p:nvSpPr>
        <p:spPr bwMode="gray">
          <a:xfrm>
            <a:off x="870718" y="3277813"/>
            <a:ext cx="3391251" cy="201168"/>
          </a:xfrm>
          <a:prstGeom prst="chevron">
            <a:avLst>
              <a:gd name="adj" fmla="val 33555"/>
            </a:avLst>
          </a:prstGeom>
          <a:solidFill>
            <a:srgbClr val="75787B">
              <a:lumMod val="75000"/>
            </a:srgbClr>
          </a:solidFill>
          <a:ln w="19050" algn="ctr">
            <a:solidFill>
              <a:sysClr val="window" lastClr="FFFFFF"/>
            </a:solidFill>
            <a:miter lim="800000"/>
            <a:headEnd/>
            <a:tailEnd/>
          </a:ln>
        </p:spPr>
        <p:txBody>
          <a:bodyPr wrap="none" lIns="18288" tIns="45720" rIns="18288"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Configure, Retrofit/Build, and Prototype</a:t>
            </a:r>
          </a:p>
        </p:txBody>
      </p:sp>
      <p:sp>
        <p:nvSpPr>
          <p:cNvPr id="29" name="Chevron 89">
            <a:extLst>
              <a:ext uri="{FF2B5EF4-FFF2-40B4-BE49-F238E27FC236}">
                <a16:creationId xmlns:a16="http://schemas.microsoft.com/office/drawing/2014/main" id="{4042C0BD-6FD0-4C8B-9A90-0068990802A3}"/>
              </a:ext>
            </a:extLst>
          </p:cNvPr>
          <p:cNvSpPr/>
          <p:nvPr/>
        </p:nvSpPr>
        <p:spPr bwMode="gray">
          <a:xfrm>
            <a:off x="2597857" y="3521511"/>
            <a:ext cx="6841393" cy="202067"/>
          </a:xfrm>
          <a:prstGeom prst="chevron">
            <a:avLst>
              <a:gd name="adj" fmla="val 33555"/>
            </a:avLst>
          </a:prstGeom>
          <a:solidFill>
            <a:srgbClr val="75787B">
              <a:lumMod val="75000"/>
            </a:srgbClr>
          </a:solidFill>
          <a:ln w="19050" algn="ctr">
            <a:solidFill>
              <a:sysClr val="window" lastClr="FFFFFF"/>
            </a:solidFill>
            <a:miter lim="800000"/>
            <a:headEnd/>
            <a:tailEnd/>
          </a:ln>
        </p:spPr>
        <p:txBody>
          <a:bodyPr wrap="none" lIns="18288" tIns="45720" rIns="18288"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Test</a:t>
            </a:r>
          </a:p>
        </p:txBody>
      </p:sp>
      <p:sp>
        <p:nvSpPr>
          <p:cNvPr id="30" name="Chevron 90">
            <a:extLst>
              <a:ext uri="{FF2B5EF4-FFF2-40B4-BE49-F238E27FC236}">
                <a16:creationId xmlns:a16="http://schemas.microsoft.com/office/drawing/2014/main" id="{B8065992-7924-4924-8C76-6BBCBD83955A}"/>
              </a:ext>
            </a:extLst>
          </p:cNvPr>
          <p:cNvSpPr/>
          <p:nvPr/>
        </p:nvSpPr>
        <p:spPr bwMode="gray">
          <a:xfrm>
            <a:off x="9838689" y="3518846"/>
            <a:ext cx="806242" cy="201168"/>
          </a:xfrm>
          <a:prstGeom prst="chevron">
            <a:avLst>
              <a:gd name="adj" fmla="val 33555"/>
            </a:avLst>
          </a:prstGeom>
          <a:solidFill>
            <a:srgbClr val="75787B">
              <a:lumMod val="75000"/>
            </a:srgbClr>
          </a:solidFill>
          <a:ln w="19050" algn="ctr">
            <a:solidFill>
              <a:sysClr val="window" lastClr="FFFFFF"/>
            </a:solidFill>
            <a:miter lim="800000"/>
            <a:headEnd/>
            <a:tailEnd/>
          </a:ln>
        </p:spPr>
        <p:txBody>
          <a:bodyPr wrap="none" lIns="18288" tIns="45720" rIns="18288" bIns="45720" rtlCol="0" anchor="ctr"/>
          <a:lstStyle/>
          <a:p>
            <a:pPr marL="58738"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US" sz="900" b="0"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Cut</a:t>
            </a:r>
          </a:p>
        </p:txBody>
      </p:sp>
      <p:sp>
        <p:nvSpPr>
          <p:cNvPr id="31" name="Chevron 91">
            <a:extLst>
              <a:ext uri="{FF2B5EF4-FFF2-40B4-BE49-F238E27FC236}">
                <a16:creationId xmlns:a16="http://schemas.microsoft.com/office/drawing/2014/main" id="{84558D85-706B-4D31-B581-E1E769A86D3E}"/>
              </a:ext>
            </a:extLst>
          </p:cNvPr>
          <p:cNvSpPr/>
          <p:nvPr/>
        </p:nvSpPr>
        <p:spPr bwMode="gray">
          <a:xfrm>
            <a:off x="10607666" y="3514940"/>
            <a:ext cx="1534329" cy="202067"/>
          </a:xfrm>
          <a:prstGeom prst="chevron">
            <a:avLst>
              <a:gd name="adj" fmla="val 33555"/>
            </a:avLst>
          </a:prstGeom>
          <a:solidFill>
            <a:srgbClr val="75787B">
              <a:lumMod val="75000"/>
            </a:srgbClr>
          </a:solidFill>
          <a:ln w="19050" algn="ctr">
            <a:solidFill>
              <a:sysClr val="window" lastClr="FFFFFF"/>
            </a:solidFill>
            <a:miter lim="800000"/>
            <a:headEnd/>
            <a:tailEnd/>
          </a:ln>
        </p:spPr>
        <p:txBody>
          <a:bodyPr wrap="none" lIns="18288" tIns="45720" rIns="18288" bIns="45720" rtlCol="0" anchor="ctr"/>
          <a:lstStyle/>
          <a:p>
            <a:pPr marL="58738"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US" sz="900" b="0"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Support</a:t>
            </a:r>
          </a:p>
        </p:txBody>
      </p:sp>
      <p:sp>
        <p:nvSpPr>
          <p:cNvPr id="32" name="Pentagon 69">
            <a:extLst>
              <a:ext uri="{FF2B5EF4-FFF2-40B4-BE49-F238E27FC236}">
                <a16:creationId xmlns:a16="http://schemas.microsoft.com/office/drawing/2014/main" id="{85D478A2-D568-42F1-91A3-9DFC3C0C32C6}"/>
              </a:ext>
            </a:extLst>
          </p:cNvPr>
          <p:cNvSpPr/>
          <p:nvPr/>
        </p:nvSpPr>
        <p:spPr bwMode="gray">
          <a:xfrm>
            <a:off x="10625543" y="3967702"/>
            <a:ext cx="1506915" cy="137160"/>
          </a:xfrm>
          <a:prstGeom prst="homePlate">
            <a:avLst/>
          </a:prstGeom>
          <a:solidFill>
            <a:srgbClr val="86BC25"/>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Stabilization</a:t>
            </a:r>
          </a:p>
        </p:txBody>
      </p:sp>
      <p:sp>
        <p:nvSpPr>
          <p:cNvPr id="33" name="Pentagon 69">
            <a:extLst>
              <a:ext uri="{FF2B5EF4-FFF2-40B4-BE49-F238E27FC236}">
                <a16:creationId xmlns:a16="http://schemas.microsoft.com/office/drawing/2014/main" id="{414FDC0A-762E-4715-BF61-D1567B73E372}"/>
              </a:ext>
            </a:extLst>
          </p:cNvPr>
          <p:cNvSpPr/>
          <p:nvPr/>
        </p:nvSpPr>
        <p:spPr bwMode="gray">
          <a:xfrm>
            <a:off x="4271495" y="4376244"/>
            <a:ext cx="1148398" cy="201168"/>
          </a:xfrm>
          <a:prstGeom prst="homePlate">
            <a:avLst/>
          </a:prstGeom>
          <a:solidFill>
            <a:schemeClr val="accent4">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SIT 1</a:t>
            </a:r>
          </a:p>
        </p:txBody>
      </p:sp>
      <p:sp>
        <p:nvSpPr>
          <p:cNvPr id="34" name="Star: 5 Points 33">
            <a:extLst>
              <a:ext uri="{FF2B5EF4-FFF2-40B4-BE49-F238E27FC236}">
                <a16:creationId xmlns:a16="http://schemas.microsoft.com/office/drawing/2014/main" id="{8F66B510-B621-4701-8FE8-C7CF4D56416B}"/>
              </a:ext>
            </a:extLst>
          </p:cNvPr>
          <p:cNvSpPr/>
          <p:nvPr/>
        </p:nvSpPr>
        <p:spPr bwMode="gray">
          <a:xfrm>
            <a:off x="10519420" y="3717007"/>
            <a:ext cx="198843" cy="182419"/>
          </a:xfrm>
          <a:prstGeom prst="star5">
            <a:avLst/>
          </a:prstGeom>
          <a:solidFill>
            <a:srgbClr val="C00000"/>
          </a:solidFill>
          <a:ln w="95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000" b="1" i="0" u="none" strike="noStrike" kern="0" cap="none" spc="0" normalizeH="0" baseline="0" noProof="0">
              <a:ln>
                <a:noFill/>
              </a:ln>
              <a:solidFill>
                <a:prstClr val="white"/>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B2123255-FFEF-4B8F-A6B9-323A3899C048}"/>
              </a:ext>
            </a:extLst>
          </p:cNvPr>
          <p:cNvSpPr/>
          <p:nvPr/>
        </p:nvSpPr>
        <p:spPr>
          <a:xfrm>
            <a:off x="10625543" y="3717940"/>
            <a:ext cx="1171332" cy="216726"/>
          </a:xfrm>
          <a:prstGeom prst="rect">
            <a:avLst/>
          </a:prstGeom>
        </p:spPr>
        <p:txBody>
          <a:bodyPr wrap="square">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Go-Live</a:t>
            </a:r>
          </a:p>
        </p:txBody>
      </p:sp>
      <p:graphicFrame>
        <p:nvGraphicFramePr>
          <p:cNvPr id="36" name="Table 35">
            <a:extLst>
              <a:ext uri="{FF2B5EF4-FFF2-40B4-BE49-F238E27FC236}">
                <a16:creationId xmlns:a16="http://schemas.microsoft.com/office/drawing/2014/main" id="{71C2D935-901A-4695-A14B-863313476588}"/>
              </a:ext>
            </a:extLst>
          </p:cNvPr>
          <p:cNvGraphicFramePr>
            <a:graphicFrameLocks noGrp="1"/>
          </p:cNvGraphicFramePr>
          <p:nvPr/>
        </p:nvGraphicFramePr>
        <p:xfrm>
          <a:off x="880263" y="2036464"/>
          <a:ext cx="11252205" cy="615966"/>
        </p:xfrm>
        <a:graphic>
          <a:graphicData uri="http://schemas.openxmlformats.org/drawingml/2006/table">
            <a:tbl>
              <a:tblPr firstRow="1" bandRow="1"/>
              <a:tblGrid>
                <a:gridCol w="750147">
                  <a:extLst>
                    <a:ext uri="{9D8B030D-6E8A-4147-A177-3AD203B41FA5}">
                      <a16:colId xmlns:a16="http://schemas.microsoft.com/office/drawing/2014/main" val="20008"/>
                    </a:ext>
                  </a:extLst>
                </a:gridCol>
                <a:gridCol w="750147">
                  <a:extLst>
                    <a:ext uri="{9D8B030D-6E8A-4147-A177-3AD203B41FA5}">
                      <a16:colId xmlns:a16="http://schemas.microsoft.com/office/drawing/2014/main" val="20009"/>
                    </a:ext>
                  </a:extLst>
                </a:gridCol>
                <a:gridCol w="750147">
                  <a:extLst>
                    <a:ext uri="{9D8B030D-6E8A-4147-A177-3AD203B41FA5}">
                      <a16:colId xmlns:a16="http://schemas.microsoft.com/office/drawing/2014/main" val="20010"/>
                    </a:ext>
                  </a:extLst>
                </a:gridCol>
                <a:gridCol w="750147">
                  <a:extLst>
                    <a:ext uri="{9D8B030D-6E8A-4147-A177-3AD203B41FA5}">
                      <a16:colId xmlns:a16="http://schemas.microsoft.com/office/drawing/2014/main" val="20011"/>
                    </a:ext>
                  </a:extLst>
                </a:gridCol>
                <a:gridCol w="750147">
                  <a:extLst>
                    <a:ext uri="{9D8B030D-6E8A-4147-A177-3AD203B41FA5}">
                      <a16:colId xmlns:a16="http://schemas.microsoft.com/office/drawing/2014/main" val="20012"/>
                    </a:ext>
                  </a:extLst>
                </a:gridCol>
                <a:gridCol w="750147">
                  <a:extLst>
                    <a:ext uri="{9D8B030D-6E8A-4147-A177-3AD203B41FA5}">
                      <a16:colId xmlns:a16="http://schemas.microsoft.com/office/drawing/2014/main" val="20013"/>
                    </a:ext>
                  </a:extLst>
                </a:gridCol>
                <a:gridCol w="750147">
                  <a:extLst>
                    <a:ext uri="{9D8B030D-6E8A-4147-A177-3AD203B41FA5}">
                      <a16:colId xmlns:a16="http://schemas.microsoft.com/office/drawing/2014/main" val="20014"/>
                    </a:ext>
                  </a:extLst>
                </a:gridCol>
                <a:gridCol w="750147">
                  <a:extLst>
                    <a:ext uri="{9D8B030D-6E8A-4147-A177-3AD203B41FA5}">
                      <a16:colId xmlns:a16="http://schemas.microsoft.com/office/drawing/2014/main" val="20015"/>
                    </a:ext>
                  </a:extLst>
                </a:gridCol>
                <a:gridCol w="750147">
                  <a:extLst>
                    <a:ext uri="{9D8B030D-6E8A-4147-A177-3AD203B41FA5}">
                      <a16:colId xmlns:a16="http://schemas.microsoft.com/office/drawing/2014/main" val="20016"/>
                    </a:ext>
                  </a:extLst>
                </a:gridCol>
                <a:gridCol w="750147">
                  <a:extLst>
                    <a:ext uri="{9D8B030D-6E8A-4147-A177-3AD203B41FA5}">
                      <a16:colId xmlns:a16="http://schemas.microsoft.com/office/drawing/2014/main" val="20017"/>
                    </a:ext>
                  </a:extLst>
                </a:gridCol>
                <a:gridCol w="750147">
                  <a:extLst>
                    <a:ext uri="{9D8B030D-6E8A-4147-A177-3AD203B41FA5}">
                      <a16:colId xmlns:a16="http://schemas.microsoft.com/office/drawing/2014/main" val="20018"/>
                    </a:ext>
                  </a:extLst>
                </a:gridCol>
                <a:gridCol w="750147">
                  <a:extLst>
                    <a:ext uri="{9D8B030D-6E8A-4147-A177-3AD203B41FA5}">
                      <a16:colId xmlns:a16="http://schemas.microsoft.com/office/drawing/2014/main" val="20019"/>
                    </a:ext>
                  </a:extLst>
                </a:gridCol>
                <a:gridCol w="750147">
                  <a:extLst>
                    <a:ext uri="{9D8B030D-6E8A-4147-A177-3AD203B41FA5}">
                      <a16:colId xmlns:a16="http://schemas.microsoft.com/office/drawing/2014/main" val="20020"/>
                    </a:ext>
                  </a:extLst>
                </a:gridCol>
                <a:gridCol w="750147">
                  <a:extLst>
                    <a:ext uri="{9D8B030D-6E8A-4147-A177-3AD203B41FA5}">
                      <a16:colId xmlns:a16="http://schemas.microsoft.com/office/drawing/2014/main" val="20021"/>
                    </a:ext>
                  </a:extLst>
                </a:gridCol>
                <a:gridCol w="750147">
                  <a:extLst>
                    <a:ext uri="{9D8B030D-6E8A-4147-A177-3AD203B41FA5}">
                      <a16:colId xmlns:a16="http://schemas.microsoft.com/office/drawing/2014/main" val="20022"/>
                    </a:ext>
                  </a:extLst>
                </a:gridCol>
              </a:tblGrid>
              <a:tr h="217826">
                <a:tc gridSpan="7">
                  <a:txBody>
                    <a:bodyPr/>
                    <a:lstStyle/>
                    <a:p>
                      <a:pPr algn="ctr"/>
                      <a:r>
                        <a:rPr lang="en-US" sz="1000" b="1">
                          <a:solidFill>
                            <a:schemeClr val="tx1"/>
                          </a:solidFill>
                          <a:latin typeface="Calibri" panose="020F0502020204030204" pitchFamily="34" charset="0"/>
                          <a:ea typeface="Open Sans" charset="0"/>
                          <a:cs typeface="Calibri" panose="020F0502020204030204" pitchFamily="34" charset="0"/>
                        </a:rPr>
                        <a:t>2022</a:t>
                      </a: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8">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a:r>
                        <a:rPr lang="en-US" sz="1000" b="1">
                          <a:solidFill>
                            <a:schemeClr val="tx1"/>
                          </a:solidFill>
                          <a:latin typeface="Calibri" panose="020F0502020204030204" pitchFamily="34" charset="0"/>
                          <a:ea typeface="Open Sans" charset="0"/>
                          <a:cs typeface="Calibri" panose="020F0502020204030204" pitchFamily="34" charset="0"/>
                        </a:rPr>
                        <a:t>2023</a:t>
                      </a: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a:solidFill>
                          <a:schemeClr val="tx1"/>
                        </a:solidFill>
                        <a:latin typeface="Open Sans" charset="0"/>
                        <a:ea typeface="Open Sans" charset="0"/>
                        <a:cs typeface="Open Sans" charset="0"/>
                      </a:endParaRPr>
                    </a:p>
                  </a:txBody>
                  <a:tcPr marL="45720" marR="4572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800" b="1">
                        <a:solidFill>
                          <a:schemeClr val="tx1"/>
                        </a:solidFill>
                        <a:latin typeface="Open Sans" charset="0"/>
                        <a:ea typeface="Open Sans" charset="0"/>
                        <a:cs typeface="Open Sans"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800" b="1">
                        <a:solidFill>
                          <a:schemeClr val="tx1"/>
                        </a:solidFill>
                        <a:latin typeface="Open Sans" charset="0"/>
                        <a:ea typeface="Open Sans" charset="0"/>
                        <a:cs typeface="Open Sans"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800" b="1">
                        <a:solidFill>
                          <a:schemeClr val="tx1"/>
                        </a:solidFill>
                        <a:latin typeface="Open Sans" charset="0"/>
                        <a:ea typeface="Open Sans" charset="0"/>
                        <a:cs typeface="Open Sans"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808557"/>
                  </a:ext>
                </a:extLst>
              </a:tr>
              <a:tr h="372126">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Jun</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Jul</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Aug</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Sep</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Oct</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Nov</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Dec</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Jan</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Feb</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Mar</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Apr</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May</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Jun</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Jul</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000" b="0">
                          <a:solidFill>
                            <a:schemeClr val="tx1"/>
                          </a:solidFill>
                          <a:latin typeface="Calibri" panose="020F0502020204030204" pitchFamily="34" charset="0"/>
                          <a:ea typeface="Open Sans" charset="0"/>
                          <a:cs typeface="Calibri" panose="020F0502020204030204" pitchFamily="34" charset="0"/>
                        </a:rPr>
                        <a:t>Aug</a:t>
                      </a:r>
                    </a:p>
                  </a:txBody>
                  <a:tcPr marL="45720" marR="45720" vert="vert270" anchor="ctr">
                    <a:lnL w="12700" cap="flat" cmpd="sng" algn="ctr">
                      <a:solidFill>
                        <a:srgbClr val="75787B">
                          <a:lumMod val="20000"/>
                          <a:lumOff val="80000"/>
                        </a:srgbClr>
                      </a:solidFill>
                      <a:prstDash val="solid"/>
                      <a:round/>
                      <a:headEnd type="none" w="med" len="med"/>
                      <a:tailEnd type="none" w="med" len="med"/>
                    </a:lnL>
                    <a:lnR w="12700" cap="flat" cmpd="sng" algn="ctr">
                      <a:solidFill>
                        <a:srgbClr val="75787B">
                          <a:lumMod val="20000"/>
                          <a:lumOff val="8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7" name="Pentagon 151">
            <a:extLst>
              <a:ext uri="{FF2B5EF4-FFF2-40B4-BE49-F238E27FC236}">
                <a16:creationId xmlns:a16="http://schemas.microsoft.com/office/drawing/2014/main" id="{C3D2CC12-B727-4FC0-91AD-776EF9F3102D}"/>
              </a:ext>
            </a:extLst>
          </p:cNvPr>
          <p:cNvSpPr/>
          <p:nvPr/>
        </p:nvSpPr>
        <p:spPr bwMode="gray">
          <a:xfrm>
            <a:off x="3978983" y="3779433"/>
            <a:ext cx="5883620" cy="137160"/>
          </a:xfrm>
          <a:prstGeom prst="homePlate">
            <a:avLst/>
          </a:prstGeom>
          <a:solidFill>
            <a:srgbClr val="86BC25"/>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Rehearse Cutover</a:t>
            </a:r>
          </a:p>
        </p:txBody>
      </p:sp>
      <p:sp>
        <p:nvSpPr>
          <p:cNvPr id="38" name="Chevron 90">
            <a:extLst>
              <a:ext uri="{FF2B5EF4-FFF2-40B4-BE49-F238E27FC236}">
                <a16:creationId xmlns:a16="http://schemas.microsoft.com/office/drawing/2014/main" id="{6A10D484-6B67-4E2A-A49C-416508844518}"/>
              </a:ext>
            </a:extLst>
          </p:cNvPr>
          <p:cNvSpPr/>
          <p:nvPr/>
        </p:nvSpPr>
        <p:spPr bwMode="gray">
          <a:xfrm>
            <a:off x="9383616" y="3521000"/>
            <a:ext cx="502920" cy="201168"/>
          </a:xfrm>
          <a:prstGeom prst="chevron">
            <a:avLst>
              <a:gd name="adj" fmla="val 33555"/>
            </a:avLst>
          </a:prstGeom>
          <a:solidFill>
            <a:srgbClr val="75787B">
              <a:lumMod val="75000"/>
            </a:srgbClr>
          </a:solidFill>
          <a:ln w="19050" algn="ctr">
            <a:solidFill>
              <a:sysClr val="window" lastClr="FFFFFF"/>
            </a:solidFill>
            <a:miter lim="800000"/>
            <a:headEnd/>
            <a:tailEnd/>
          </a:ln>
        </p:spPr>
        <p:txBody>
          <a:bodyPr wrap="none" lIns="18288" tIns="45720" rIns="18288" bIns="45720" rtlCol="0" anchor="ctr"/>
          <a:lstStyle/>
          <a:p>
            <a:pPr marL="58738"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US" sz="900" b="0"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Ready</a:t>
            </a:r>
          </a:p>
        </p:txBody>
      </p:sp>
      <p:sp>
        <p:nvSpPr>
          <p:cNvPr id="39" name="Pentagon 69">
            <a:extLst>
              <a:ext uri="{FF2B5EF4-FFF2-40B4-BE49-F238E27FC236}">
                <a16:creationId xmlns:a16="http://schemas.microsoft.com/office/drawing/2014/main" id="{2B390316-32CE-49D1-9C13-7DC5CBD31746}"/>
              </a:ext>
            </a:extLst>
          </p:cNvPr>
          <p:cNvSpPr/>
          <p:nvPr/>
        </p:nvSpPr>
        <p:spPr bwMode="gray">
          <a:xfrm>
            <a:off x="6122108" y="4624391"/>
            <a:ext cx="1028702" cy="201168"/>
          </a:xfrm>
          <a:prstGeom prst="homePlate">
            <a:avLst/>
          </a:prstGeom>
          <a:solidFill>
            <a:schemeClr val="accent4">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SIT 2</a:t>
            </a:r>
          </a:p>
        </p:txBody>
      </p:sp>
      <p:sp>
        <p:nvSpPr>
          <p:cNvPr id="40" name="Pentagon 69">
            <a:extLst>
              <a:ext uri="{FF2B5EF4-FFF2-40B4-BE49-F238E27FC236}">
                <a16:creationId xmlns:a16="http://schemas.microsoft.com/office/drawing/2014/main" id="{AC4300D9-D085-4BEC-A877-CDC9CB7F102C}"/>
              </a:ext>
            </a:extLst>
          </p:cNvPr>
          <p:cNvSpPr/>
          <p:nvPr/>
        </p:nvSpPr>
        <p:spPr bwMode="gray">
          <a:xfrm>
            <a:off x="7208112" y="4887463"/>
            <a:ext cx="1188720" cy="201167"/>
          </a:xfrm>
          <a:prstGeom prst="homePlate">
            <a:avLst/>
          </a:prstGeom>
          <a:solidFill>
            <a:schemeClr val="accent4">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SIT 3</a:t>
            </a:r>
          </a:p>
        </p:txBody>
      </p:sp>
      <p:sp>
        <p:nvSpPr>
          <p:cNvPr id="41" name="Pentagon 69">
            <a:extLst>
              <a:ext uri="{FF2B5EF4-FFF2-40B4-BE49-F238E27FC236}">
                <a16:creationId xmlns:a16="http://schemas.microsoft.com/office/drawing/2014/main" id="{D305D48D-F873-452B-9BC0-A3613368FB5B}"/>
              </a:ext>
            </a:extLst>
          </p:cNvPr>
          <p:cNvSpPr/>
          <p:nvPr/>
        </p:nvSpPr>
        <p:spPr bwMode="gray">
          <a:xfrm>
            <a:off x="8425407" y="4374285"/>
            <a:ext cx="1005840" cy="201168"/>
          </a:xfrm>
          <a:prstGeom prst="homePlate">
            <a:avLst/>
          </a:prstGeom>
          <a:solidFill>
            <a:schemeClr val="tx2">
              <a:lumMod val="40000"/>
              <a:lumOff val="60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UAT</a:t>
            </a:r>
          </a:p>
        </p:txBody>
      </p:sp>
      <p:sp>
        <p:nvSpPr>
          <p:cNvPr id="42" name="Pentagon 151">
            <a:extLst>
              <a:ext uri="{FF2B5EF4-FFF2-40B4-BE49-F238E27FC236}">
                <a16:creationId xmlns:a16="http://schemas.microsoft.com/office/drawing/2014/main" id="{244C1904-FDD0-430D-8311-0C4B0EF65586}"/>
              </a:ext>
            </a:extLst>
          </p:cNvPr>
          <p:cNvSpPr/>
          <p:nvPr/>
        </p:nvSpPr>
        <p:spPr bwMode="gray">
          <a:xfrm>
            <a:off x="7579432" y="3961668"/>
            <a:ext cx="1252728" cy="137160"/>
          </a:xfrm>
          <a:prstGeom prst="homePlate">
            <a:avLst/>
          </a:prstGeom>
          <a:solidFill>
            <a:srgbClr val="86BC25"/>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Prepare Cutover</a:t>
            </a:r>
          </a:p>
        </p:txBody>
      </p:sp>
      <p:sp>
        <p:nvSpPr>
          <p:cNvPr id="43" name="Pentagon 69">
            <a:extLst>
              <a:ext uri="{FF2B5EF4-FFF2-40B4-BE49-F238E27FC236}">
                <a16:creationId xmlns:a16="http://schemas.microsoft.com/office/drawing/2014/main" id="{25BF5E03-9A2D-4745-84E8-2CAB0A106562}"/>
              </a:ext>
            </a:extLst>
          </p:cNvPr>
          <p:cNvSpPr/>
          <p:nvPr/>
        </p:nvSpPr>
        <p:spPr bwMode="gray">
          <a:xfrm>
            <a:off x="3621735" y="5186968"/>
            <a:ext cx="548640" cy="255213"/>
          </a:xfrm>
          <a:prstGeom prst="homePlate">
            <a:avLst/>
          </a:prstGeom>
          <a:solidFill>
            <a:schemeClr val="accent2">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Mock CNV 1</a:t>
            </a:r>
          </a:p>
        </p:txBody>
      </p:sp>
      <p:sp>
        <p:nvSpPr>
          <p:cNvPr id="44" name="Pentagon 69">
            <a:extLst>
              <a:ext uri="{FF2B5EF4-FFF2-40B4-BE49-F238E27FC236}">
                <a16:creationId xmlns:a16="http://schemas.microsoft.com/office/drawing/2014/main" id="{A17B05C7-DE27-415D-96F8-3B2AC02581BD}"/>
              </a:ext>
            </a:extLst>
          </p:cNvPr>
          <p:cNvSpPr/>
          <p:nvPr/>
        </p:nvSpPr>
        <p:spPr bwMode="gray">
          <a:xfrm>
            <a:off x="4808684" y="5394329"/>
            <a:ext cx="548640" cy="255213"/>
          </a:xfrm>
          <a:prstGeom prst="homePlate">
            <a:avLst/>
          </a:prstGeom>
          <a:solidFill>
            <a:schemeClr val="accent2">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Mock CNV 2</a:t>
            </a:r>
          </a:p>
        </p:txBody>
      </p:sp>
      <p:sp>
        <p:nvSpPr>
          <p:cNvPr id="45" name="Pentagon 69">
            <a:extLst>
              <a:ext uri="{FF2B5EF4-FFF2-40B4-BE49-F238E27FC236}">
                <a16:creationId xmlns:a16="http://schemas.microsoft.com/office/drawing/2014/main" id="{91121395-2A53-4769-96BE-350C18D60919}"/>
              </a:ext>
            </a:extLst>
          </p:cNvPr>
          <p:cNvSpPr/>
          <p:nvPr/>
        </p:nvSpPr>
        <p:spPr bwMode="gray">
          <a:xfrm>
            <a:off x="6382007" y="5186968"/>
            <a:ext cx="548640" cy="255213"/>
          </a:xfrm>
          <a:prstGeom prst="homePlate">
            <a:avLst/>
          </a:prstGeom>
          <a:solidFill>
            <a:schemeClr val="accent2">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Mock CNV 3</a:t>
            </a:r>
          </a:p>
        </p:txBody>
      </p:sp>
      <p:sp>
        <p:nvSpPr>
          <p:cNvPr id="46" name="Pentagon 69">
            <a:extLst>
              <a:ext uri="{FF2B5EF4-FFF2-40B4-BE49-F238E27FC236}">
                <a16:creationId xmlns:a16="http://schemas.microsoft.com/office/drawing/2014/main" id="{D3E8B1E3-0E84-4E42-88BA-9EA4577046C5}"/>
              </a:ext>
            </a:extLst>
          </p:cNvPr>
          <p:cNvSpPr/>
          <p:nvPr/>
        </p:nvSpPr>
        <p:spPr bwMode="gray">
          <a:xfrm>
            <a:off x="8271704" y="5188782"/>
            <a:ext cx="484395" cy="255213"/>
          </a:xfrm>
          <a:prstGeom prst="homePlate">
            <a:avLst/>
          </a:prstGeom>
          <a:solidFill>
            <a:schemeClr val="accent2">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UAT CNV</a:t>
            </a:r>
          </a:p>
        </p:txBody>
      </p:sp>
      <p:cxnSp>
        <p:nvCxnSpPr>
          <p:cNvPr id="47" name="Connector: Elbow 46">
            <a:extLst>
              <a:ext uri="{FF2B5EF4-FFF2-40B4-BE49-F238E27FC236}">
                <a16:creationId xmlns:a16="http://schemas.microsoft.com/office/drawing/2014/main" id="{3DF2B175-3AA1-44EA-9A5A-D10DFFE4033C}"/>
              </a:ext>
            </a:extLst>
          </p:cNvPr>
          <p:cNvCxnSpPr>
            <a:cxnSpLocks/>
            <a:stCxn id="43" idx="3"/>
            <a:endCxn id="33" idx="1"/>
          </p:cNvCxnSpPr>
          <p:nvPr/>
        </p:nvCxnSpPr>
        <p:spPr>
          <a:xfrm flipV="1">
            <a:off x="4170375" y="4476828"/>
            <a:ext cx="101120" cy="837747"/>
          </a:xfrm>
          <a:prstGeom prst="bentConnector3">
            <a:avLst>
              <a:gd name="adj1" fmla="val 50000"/>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5EA27CCE-77CF-4BF0-A04E-95C11EC412DD}"/>
              </a:ext>
            </a:extLst>
          </p:cNvPr>
          <p:cNvCxnSpPr>
            <a:cxnSpLocks/>
            <a:stCxn id="44" idx="3"/>
            <a:endCxn id="39" idx="1"/>
          </p:cNvCxnSpPr>
          <p:nvPr/>
        </p:nvCxnSpPr>
        <p:spPr>
          <a:xfrm flipV="1">
            <a:off x="5357324" y="4724975"/>
            <a:ext cx="764784" cy="796961"/>
          </a:xfrm>
          <a:prstGeom prst="bentConnector3">
            <a:avLst>
              <a:gd name="adj1" fmla="val 50000"/>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FA9AF168-1A2C-4D3C-AD3F-38986D42411B}"/>
              </a:ext>
            </a:extLst>
          </p:cNvPr>
          <p:cNvCxnSpPr>
            <a:cxnSpLocks/>
            <a:stCxn id="46" idx="3"/>
            <a:endCxn id="41" idx="1"/>
          </p:cNvCxnSpPr>
          <p:nvPr/>
        </p:nvCxnSpPr>
        <p:spPr>
          <a:xfrm flipH="1" flipV="1">
            <a:off x="8425407" y="4474869"/>
            <a:ext cx="330692" cy="841520"/>
          </a:xfrm>
          <a:prstGeom prst="bentConnector5">
            <a:avLst>
              <a:gd name="adj1" fmla="val -69128"/>
              <a:gd name="adj2" fmla="val 77639"/>
              <a:gd name="adj3" fmla="val 125923"/>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9892D6A6-B080-4942-9038-73134B58AAAA}"/>
              </a:ext>
            </a:extLst>
          </p:cNvPr>
          <p:cNvCxnSpPr>
            <a:cxnSpLocks/>
            <a:stCxn id="45" idx="3"/>
            <a:endCxn id="40" idx="1"/>
          </p:cNvCxnSpPr>
          <p:nvPr/>
        </p:nvCxnSpPr>
        <p:spPr>
          <a:xfrm flipV="1">
            <a:off x="6930647" y="4988047"/>
            <a:ext cx="277465" cy="326528"/>
          </a:xfrm>
          <a:prstGeom prst="bentConnector3">
            <a:avLst>
              <a:gd name="adj1" fmla="val 50000"/>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 name="Pentagon 69">
            <a:extLst>
              <a:ext uri="{FF2B5EF4-FFF2-40B4-BE49-F238E27FC236}">
                <a16:creationId xmlns:a16="http://schemas.microsoft.com/office/drawing/2014/main" id="{5B6FFDAB-91FB-4643-81FC-9E453C6C0743}"/>
              </a:ext>
            </a:extLst>
          </p:cNvPr>
          <p:cNvSpPr/>
          <p:nvPr/>
        </p:nvSpPr>
        <p:spPr bwMode="gray">
          <a:xfrm>
            <a:off x="5593217" y="6283900"/>
            <a:ext cx="394282" cy="255213"/>
          </a:xfrm>
          <a:prstGeom prst="homePlate">
            <a:avLst/>
          </a:prstGeom>
          <a:solidFill>
            <a:srgbClr val="009CDE"/>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Rel. Test</a:t>
            </a:r>
          </a:p>
        </p:txBody>
      </p:sp>
      <p:sp>
        <p:nvSpPr>
          <p:cNvPr id="52" name="Pentagon 69">
            <a:extLst>
              <a:ext uri="{FF2B5EF4-FFF2-40B4-BE49-F238E27FC236}">
                <a16:creationId xmlns:a16="http://schemas.microsoft.com/office/drawing/2014/main" id="{09E82968-B5BE-403B-BE4A-5A0A505BA3C0}"/>
              </a:ext>
            </a:extLst>
          </p:cNvPr>
          <p:cNvSpPr/>
          <p:nvPr/>
        </p:nvSpPr>
        <p:spPr bwMode="gray">
          <a:xfrm>
            <a:off x="6517853" y="6283900"/>
            <a:ext cx="394282" cy="255213"/>
          </a:xfrm>
          <a:prstGeom prst="homePlate">
            <a:avLst/>
          </a:prstGeom>
          <a:solidFill>
            <a:srgbClr val="009CDE"/>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Rel. Test</a:t>
            </a:r>
          </a:p>
        </p:txBody>
      </p:sp>
      <p:sp>
        <p:nvSpPr>
          <p:cNvPr id="53" name="Pentagon 69">
            <a:extLst>
              <a:ext uri="{FF2B5EF4-FFF2-40B4-BE49-F238E27FC236}">
                <a16:creationId xmlns:a16="http://schemas.microsoft.com/office/drawing/2014/main" id="{E9AD78FD-E8AA-4941-88D1-3451C72FDAF5}"/>
              </a:ext>
            </a:extLst>
          </p:cNvPr>
          <p:cNvSpPr/>
          <p:nvPr/>
        </p:nvSpPr>
        <p:spPr bwMode="gray">
          <a:xfrm>
            <a:off x="8182785" y="6283900"/>
            <a:ext cx="394282" cy="255213"/>
          </a:xfrm>
          <a:prstGeom prst="homePlate">
            <a:avLst/>
          </a:prstGeom>
          <a:solidFill>
            <a:srgbClr val="009CDE"/>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Rel. Test</a:t>
            </a:r>
          </a:p>
        </p:txBody>
      </p:sp>
      <p:sp>
        <p:nvSpPr>
          <p:cNvPr id="54" name="Pentagon 151">
            <a:extLst>
              <a:ext uri="{FF2B5EF4-FFF2-40B4-BE49-F238E27FC236}">
                <a16:creationId xmlns:a16="http://schemas.microsoft.com/office/drawing/2014/main" id="{4A5677CD-81B7-4018-B7DE-85F815764784}"/>
              </a:ext>
            </a:extLst>
          </p:cNvPr>
          <p:cNvSpPr/>
          <p:nvPr/>
        </p:nvSpPr>
        <p:spPr bwMode="gray">
          <a:xfrm>
            <a:off x="9843460" y="3965236"/>
            <a:ext cx="749808" cy="136674"/>
          </a:xfrm>
          <a:prstGeom prst="homePlate">
            <a:avLst/>
          </a:prstGeom>
          <a:solidFill>
            <a:srgbClr val="86BC25"/>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Cutover</a:t>
            </a:r>
          </a:p>
        </p:txBody>
      </p:sp>
      <p:sp>
        <p:nvSpPr>
          <p:cNvPr id="55" name="Pentagon 69">
            <a:extLst>
              <a:ext uri="{FF2B5EF4-FFF2-40B4-BE49-F238E27FC236}">
                <a16:creationId xmlns:a16="http://schemas.microsoft.com/office/drawing/2014/main" id="{A95CF841-89A9-45FA-8E62-7E0EFD0640D4}"/>
              </a:ext>
            </a:extLst>
          </p:cNvPr>
          <p:cNvSpPr/>
          <p:nvPr/>
        </p:nvSpPr>
        <p:spPr bwMode="gray">
          <a:xfrm>
            <a:off x="2788358" y="4382440"/>
            <a:ext cx="1417320" cy="194972"/>
          </a:xfrm>
          <a:prstGeom prst="homePlate">
            <a:avLst/>
          </a:prstGeom>
          <a:solidFill>
            <a:schemeClr val="tx2">
              <a:lumMod val="50000"/>
              <a:lumOff val="50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lang="en-US" sz="1000" b="1">
                <a:solidFill>
                  <a:srgbClr val="FFFFFF"/>
                </a:solidFill>
                <a:latin typeface="Open Sans" panose="020B0606030504020204" pitchFamily="34" charset="0"/>
                <a:ea typeface="Open Sans" panose="020B0606030504020204" pitchFamily="34" charset="0"/>
                <a:cs typeface="Open Sans" panose="020B0606030504020204" pitchFamily="34" charset="0"/>
              </a:rPr>
              <a:t>Planning</a:t>
            </a:r>
            <a:endParaRPr kumimoji="0" lang="en-US"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 name="Pentagon 69">
            <a:extLst>
              <a:ext uri="{FF2B5EF4-FFF2-40B4-BE49-F238E27FC236}">
                <a16:creationId xmlns:a16="http://schemas.microsoft.com/office/drawing/2014/main" id="{8781807A-2C28-45DD-B689-A5FDB909B0E6}"/>
              </a:ext>
            </a:extLst>
          </p:cNvPr>
          <p:cNvSpPr/>
          <p:nvPr/>
        </p:nvSpPr>
        <p:spPr bwMode="gray">
          <a:xfrm>
            <a:off x="9891712" y="4375457"/>
            <a:ext cx="926221" cy="201168"/>
          </a:xfrm>
          <a:prstGeom prst="homePlate">
            <a:avLst/>
          </a:prstGeom>
          <a:solidFill>
            <a:schemeClr val="tx2">
              <a:lumMod val="50000"/>
              <a:lumOff val="50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lang="en-US" sz="1000" b="1">
                <a:solidFill>
                  <a:srgbClr val="FFFFFF"/>
                </a:solidFill>
                <a:latin typeface="Open Sans" panose="020B0606030504020204" pitchFamily="34" charset="0"/>
                <a:ea typeface="Open Sans" panose="020B0606030504020204" pitchFamily="34" charset="0"/>
                <a:cs typeface="Open Sans" panose="020B0606030504020204" pitchFamily="34" charset="0"/>
              </a:rPr>
              <a:t>SMOKE</a:t>
            </a:r>
            <a:endParaRPr kumimoji="0" lang="en-US"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7" name="Pentagon 69">
            <a:extLst>
              <a:ext uri="{FF2B5EF4-FFF2-40B4-BE49-F238E27FC236}">
                <a16:creationId xmlns:a16="http://schemas.microsoft.com/office/drawing/2014/main" id="{A23B1C3C-803A-43F6-85B2-B6FDFD2B603E}"/>
              </a:ext>
            </a:extLst>
          </p:cNvPr>
          <p:cNvSpPr/>
          <p:nvPr/>
        </p:nvSpPr>
        <p:spPr bwMode="gray">
          <a:xfrm>
            <a:off x="9875303" y="5189087"/>
            <a:ext cx="1488659" cy="256032"/>
          </a:xfrm>
          <a:prstGeom prst="homePlate">
            <a:avLst/>
          </a:prstGeom>
          <a:solidFill>
            <a:schemeClr val="accent2">
              <a:lumMod val="75000"/>
            </a:schemeClr>
          </a:solidFill>
          <a:ln w="19050" algn="ctr">
            <a:noFill/>
            <a:miter lim="800000"/>
            <a:headEnd/>
            <a:tailEnd/>
          </a:ln>
        </p:spPr>
        <p:txBody>
          <a:bodyPr wrap="square" lIns="88847" tIns="88847" rIns="88847" bIns="88847" rtlCol="0" anchor="ctr"/>
          <a:lstStyle/>
          <a:p>
            <a:pPr marL="0" marR="0" lvl="0" indent="0" algn="ctr" defTabSz="1214529" rtl="0" eaLnBrk="1" fontAlgn="auto" latinLnBrk="0" hangingPunct="1">
              <a:lnSpc>
                <a:spcPct val="106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Production CNV</a:t>
            </a:r>
          </a:p>
        </p:txBody>
      </p:sp>
      <p:cxnSp>
        <p:nvCxnSpPr>
          <p:cNvPr id="58" name="Connector: Elbow 57">
            <a:extLst>
              <a:ext uri="{FF2B5EF4-FFF2-40B4-BE49-F238E27FC236}">
                <a16:creationId xmlns:a16="http://schemas.microsoft.com/office/drawing/2014/main" id="{512DD2D1-C116-4D6B-A7B3-23A92E866DC4}"/>
              </a:ext>
            </a:extLst>
          </p:cNvPr>
          <p:cNvCxnSpPr>
            <a:cxnSpLocks/>
            <a:stCxn id="57" idx="3"/>
            <a:endCxn id="56" idx="1"/>
          </p:cNvCxnSpPr>
          <p:nvPr/>
        </p:nvCxnSpPr>
        <p:spPr>
          <a:xfrm flipH="1" flipV="1">
            <a:off x="9891712" y="4476041"/>
            <a:ext cx="1472250" cy="841062"/>
          </a:xfrm>
          <a:prstGeom prst="bentConnector5">
            <a:avLst>
              <a:gd name="adj1" fmla="val -3228"/>
              <a:gd name="adj2" fmla="val 77466"/>
              <a:gd name="adj3" fmla="val 106918"/>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9" name="Chevron 89">
            <a:extLst>
              <a:ext uri="{FF2B5EF4-FFF2-40B4-BE49-F238E27FC236}">
                <a16:creationId xmlns:a16="http://schemas.microsoft.com/office/drawing/2014/main" id="{A03219AD-4F11-46A8-9329-604E83095042}"/>
              </a:ext>
            </a:extLst>
          </p:cNvPr>
          <p:cNvSpPr/>
          <p:nvPr/>
        </p:nvSpPr>
        <p:spPr bwMode="gray">
          <a:xfrm>
            <a:off x="5170056" y="5822087"/>
            <a:ext cx="3867912" cy="254452"/>
          </a:xfrm>
          <a:prstGeom prst="chevron">
            <a:avLst>
              <a:gd name="adj" fmla="val 33555"/>
            </a:avLst>
          </a:prstGeom>
          <a:solidFill>
            <a:srgbClr val="003CA6"/>
          </a:solidFill>
          <a:ln w="19050" algn="ctr">
            <a:solidFill>
              <a:sysClr val="window" lastClr="FFFFFF"/>
            </a:solidFill>
            <a:miter lim="800000"/>
            <a:headEnd/>
            <a:tailEnd/>
          </a:ln>
        </p:spPr>
        <p:txBody>
          <a:bodyPr wrap="none" lIns="18288" tIns="45720" rIns="18288" bIns="4572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b="1" kern="0">
                <a:solidFill>
                  <a:prstClr val="white"/>
                </a:solidFill>
                <a:latin typeface="Calibri" panose="020F0502020204030204" pitchFamily="34" charset="0"/>
                <a:ea typeface="Open Sans" panose="020B0606030504020204" pitchFamily="34" charset="0"/>
                <a:cs typeface="Calibri" panose="020F0502020204030204" pitchFamily="34" charset="0"/>
              </a:rPr>
              <a:t>Performance Testing</a:t>
            </a:r>
            <a:endParaRPr kumimoji="0" lang="en-US" sz="1000" b="1" i="0" u="none" strike="noStrike" kern="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C79FAB3-30A5-424A-9D7E-47B6A1B225FB}"/>
              </a:ext>
            </a:extLst>
          </p:cNvPr>
          <p:cNvSpPr txBox="1"/>
          <p:nvPr/>
        </p:nvSpPr>
        <p:spPr>
          <a:xfrm>
            <a:off x="790068" y="6375584"/>
            <a:ext cx="356851" cy="369332"/>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35BE456E-3719-46BB-BA20-8C091D8940DF}"/>
              </a:ext>
            </a:extLst>
          </p:cNvPr>
          <p:cNvSpPr txBox="1"/>
          <p:nvPr/>
        </p:nvSpPr>
        <p:spPr>
          <a:xfrm>
            <a:off x="881020" y="965353"/>
            <a:ext cx="2049000" cy="261610"/>
          </a:xfrm>
          <a:prstGeom prst="rect">
            <a:avLst/>
          </a:prstGeom>
          <a:solidFill>
            <a:srgbClr val="C55A11"/>
          </a:solidFill>
        </p:spPr>
        <p:txBody>
          <a:bodyPr wrap="square" rtlCol="0">
            <a:spAutoFit/>
          </a:bodyPr>
          <a:lstStyle/>
          <a:p>
            <a:r>
              <a:rPr lang="en-US" sz="1100" b="1">
                <a:solidFill>
                  <a:schemeClr val="bg1"/>
                </a:solidFill>
              </a:rPr>
              <a:t>Mock Conversion</a:t>
            </a:r>
          </a:p>
        </p:txBody>
      </p:sp>
      <p:sp>
        <p:nvSpPr>
          <p:cNvPr id="63" name="TextBox 62">
            <a:extLst>
              <a:ext uri="{FF2B5EF4-FFF2-40B4-BE49-F238E27FC236}">
                <a16:creationId xmlns:a16="http://schemas.microsoft.com/office/drawing/2014/main" id="{6CB58A69-C316-4E48-BC04-15EB4E023312}"/>
              </a:ext>
            </a:extLst>
          </p:cNvPr>
          <p:cNvSpPr txBox="1"/>
          <p:nvPr/>
        </p:nvSpPr>
        <p:spPr>
          <a:xfrm>
            <a:off x="880263" y="1267869"/>
            <a:ext cx="2049757" cy="261610"/>
          </a:xfrm>
          <a:prstGeom prst="rect">
            <a:avLst/>
          </a:prstGeom>
          <a:solidFill>
            <a:schemeClr val="accent4">
              <a:lumMod val="75000"/>
            </a:schemeClr>
          </a:solidFill>
        </p:spPr>
        <p:txBody>
          <a:bodyPr wrap="square" rtlCol="0">
            <a:spAutoFit/>
          </a:bodyPr>
          <a:lstStyle/>
          <a:p>
            <a:r>
              <a:rPr lang="en-US" sz="1100" b="1">
                <a:solidFill>
                  <a:schemeClr val="bg1"/>
                </a:solidFill>
              </a:rPr>
              <a:t>System Integration Testing (SIT)</a:t>
            </a:r>
          </a:p>
        </p:txBody>
      </p:sp>
      <p:sp>
        <p:nvSpPr>
          <p:cNvPr id="64" name="TextBox 63">
            <a:extLst>
              <a:ext uri="{FF2B5EF4-FFF2-40B4-BE49-F238E27FC236}">
                <a16:creationId xmlns:a16="http://schemas.microsoft.com/office/drawing/2014/main" id="{21B620F3-204B-481D-9387-DFD8381D9A67}"/>
              </a:ext>
            </a:extLst>
          </p:cNvPr>
          <p:cNvSpPr txBox="1"/>
          <p:nvPr/>
        </p:nvSpPr>
        <p:spPr>
          <a:xfrm>
            <a:off x="880263" y="1579377"/>
            <a:ext cx="2049757" cy="261610"/>
          </a:xfrm>
          <a:prstGeom prst="rect">
            <a:avLst/>
          </a:prstGeom>
          <a:solidFill>
            <a:schemeClr val="tx2">
              <a:lumMod val="60000"/>
              <a:lumOff val="40000"/>
            </a:schemeClr>
          </a:solidFill>
        </p:spPr>
        <p:txBody>
          <a:bodyPr wrap="square" rtlCol="0">
            <a:spAutoFit/>
          </a:bodyPr>
          <a:lstStyle/>
          <a:p>
            <a:r>
              <a:rPr lang="en-US" sz="1100" b="1">
                <a:solidFill>
                  <a:schemeClr val="bg1"/>
                </a:solidFill>
              </a:rPr>
              <a:t>User Acceptance Testing (UAT)</a:t>
            </a:r>
          </a:p>
        </p:txBody>
      </p:sp>
      <p:sp>
        <p:nvSpPr>
          <p:cNvPr id="66" name="TextBox 65">
            <a:extLst>
              <a:ext uri="{FF2B5EF4-FFF2-40B4-BE49-F238E27FC236}">
                <a16:creationId xmlns:a16="http://schemas.microsoft.com/office/drawing/2014/main" id="{923379DD-70D4-46D7-8E37-85C613FC2F65}"/>
              </a:ext>
            </a:extLst>
          </p:cNvPr>
          <p:cNvSpPr txBox="1"/>
          <p:nvPr/>
        </p:nvSpPr>
        <p:spPr>
          <a:xfrm>
            <a:off x="3039096" y="923783"/>
            <a:ext cx="5898776" cy="338554"/>
          </a:xfrm>
          <a:prstGeom prst="rect">
            <a:avLst/>
          </a:prstGeom>
          <a:noFill/>
        </p:spPr>
        <p:txBody>
          <a:bodyPr wrap="square" rtlCol="0">
            <a:spAutoFit/>
          </a:bodyPr>
          <a:lstStyle/>
          <a:p>
            <a:r>
              <a:rPr lang="en-US" sz="1600">
                <a:solidFill>
                  <a:schemeClr val="dk1"/>
                </a:solidFill>
              </a:rPr>
              <a:t>Validate data conversion mapping and requirements</a:t>
            </a:r>
            <a:endParaRPr lang="en-US" sz="1600"/>
          </a:p>
        </p:txBody>
      </p:sp>
      <p:sp>
        <p:nvSpPr>
          <p:cNvPr id="67" name="TextBox 66">
            <a:extLst>
              <a:ext uri="{FF2B5EF4-FFF2-40B4-BE49-F238E27FC236}">
                <a16:creationId xmlns:a16="http://schemas.microsoft.com/office/drawing/2014/main" id="{8B3FD5B6-9206-4D32-A5A5-029817D166C7}"/>
              </a:ext>
            </a:extLst>
          </p:cNvPr>
          <p:cNvSpPr txBox="1"/>
          <p:nvPr/>
        </p:nvSpPr>
        <p:spPr>
          <a:xfrm>
            <a:off x="2930020" y="1239798"/>
            <a:ext cx="8608264" cy="338554"/>
          </a:xfrm>
          <a:prstGeom prst="rect">
            <a:avLst/>
          </a:prstGeom>
          <a:noFill/>
        </p:spPr>
        <p:txBody>
          <a:bodyPr wrap="square" rtlCol="0">
            <a:spAutoFit/>
          </a:bodyPr>
          <a:lstStyle/>
          <a:p>
            <a:pPr marL="102870"/>
            <a:r>
              <a:rPr lang="en-US" sz="1600">
                <a:solidFill>
                  <a:schemeClr val="dk1"/>
                </a:solidFill>
              </a:rPr>
              <a:t>Test system functionality and boundary system integrations through end-to-end test scenarios</a:t>
            </a:r>
            <a:endParaRPr lang="en-US" sz="1600"/>
          </a:p>
        </p:txBody>
      </p:sp>
      <p:sp>
        <p:nvSpPr>
          <p:cNvPr id="68" name="TextBox 67">
            <a:extLst>
              <a:ext uri="{FF2B5EF4-FFF2-40B4-BE49-F238E27FC236}">
                <a16:creationId xmlns:a16="http://schemas.microsoft.com/office/drawing/2014/main" id="{02C4560D-CE71-4E8E-97B1-34DF334A01D9}"/>
              </a:ext>
            </a:extLst>
          </p:cNvPr>
          <p:cNvSpPr txBox="1"/>
          <p:nvPr/>
        </p:nvSpPr>
        <p:spPr>
          <a:xfrm>
            <a:off x="2929170" y="1551836"/>
            <a:ext cx="9161176" cy="338554"/>
          </a:xfrm>
          <a:prstGeom prst="rect">
            <a:avLst/>
          </a:prstGeom>
          <a:noFill/>
        </p:spPr>
        <p:txBody>
          <a:bodyPr wrap="square" rtlCol="0">
            <a:spAutoFit/>
          </a:bodyPr>
          <a:lstStyle/>
          <a:p>
            <a:pPr marL="102870"/>
            <a:r>
              <a:rPr lang="en-US" sz="1600">
                <a:solidFill>
                  <a:schemeClr val="dk1"/>
                </a:solidFill>
              </a:rPr>
              <a:t>Test production readiness, ensure business processes are ready, and test “a day in the life” scenarios</a:t>
            </a:r>
            <a:endParaRPr lang="en-US" sz="1600"/>
          </a:p>
        </p:txBody>
      </p:sp>
      <p:sp>
        <p:nvSpPr>
          <p:cNvPr id="61" name="Star: 5 Points 60">
            <a:extLst>
              <a:ext uri="{FF2B5EF4-FFF2-40B4-BE49-F238E27FC236}">
                <a16:creationId xmlns:a16="http://schemas.microsoft.com/office/drawing/2014/main" id="{93D5C0FD-603C-4E58-BE64-DF957AC87810}"/>
              </a:ext>
            </a:extLst>
          </p:cNvPr>
          <p:cNvSpPr/>
          <p:nvPr/>
        </p:nvSpPr>
        <p:spPr>
          <a:xfrm>
            <a:off x="4832810" y="3913988"/>
            <a:ext cx="485578" cy="409904"/>
          </a:xfrm>
          <a:prstGeom prst="star5">
            <a:avLst/>
          </a:prstGeom>
          <a:solidFill>
            <a:srgbClr val="003CA6"/>
          </a:solidFill>
          <a:ln>
            <a:solidFill>
              <a:srgbClr val="003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09E62257-76E4-4944-92F6-421E533DB003}"/>
              </a:ext>
            </a:extLst>
          </p:cNvPr>
          <p:cNvCxnSpPr>
            <a:cxnSpLocks/>
          </p:cNvCxnSpPr>
          <p:nvPr/>
        </p:nvCxnSpPr>
        <p:spPr>
          <a:xfrm>
            <a:off x="5075471" y="4125118"/>
            <a:ext cx="0" cy="2537093"/>
          </a:xfrm>
          <a:prstGeom prst="line">
            <a:avLst/>
          </a:prstGeom>
          <a:ln w="12700">
            <a:solidFill>
              <a:srgbClr val="003CA6"/>
            </a:solidFill>
            <a:prstDash val="sys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69EEFD0-764B-47E1-9F8B-32A03A512217}"/>
              </a:ext>
            </a:extLst>
          </p:cNvPr>
          <p:cNvSpPr txBox="1"/>
          <p:nvPr/>
        </p:nvSpPr>
        <p:spPr>
          <a:xfrm>
            <a:off x="5411113" y="3940452"/>
            <a:ext cx="2213479" cy="369332"/>
          </a:xfrm>
          <a:prstGeom prst="rect">
            <a:avLst/>
          </a:prstGeom>
          <a:noFill/>
        </p:spPr>
        <p:txBody>
          <a:bodyPr wrap="square" rtlCol="0">
            <a:spAutoFit/>
          </a:bodyPr>
          <a:lstStyle/>
          <a:p>
            <a:r>
              <a:rPr lang="en-US" b="1">
                <a:solidFill>
                  <a:srgbClr val="003CA6"/>
                </a:solidFill>
              </a:rPr>
              <a:t>We Are Here!</a:t>
            </a:r>
          </a:p>
        </p:txBody>
      </p:sp>
    </p:spTree>
    <p:extLst>
      <p:ext uri="{BB962C8B-B14F-4D97-AF65-F5344CB8AC3E}">
        <p14:creationId xmlns:p14="http://schemas.microsoft.com/office/powerpoint/2010/main" val="375161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911082" y="193125"/>
            <a:ext cx="10022286" cy="557784"/>
          </a:xfrm>
        </p:spPr>
        <p:txBody>
          <a:bodyPr/>
          <a:lstStyle/>
          <a:p>
            <a:r>
              <a:rPr lang="en-US" b="1">
                <a:latin typeface="+mn-lt"/>
              </a:rPr>
              <a:t>System Integration Testing </a:t>
            </a:r>
          </a:p>
        </p:txBody>
      </p:sp>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2"/>
          </p:nvPr>
        </p:nvSpPr>
        <p:spPr>
          <a:xfrm>
            <a:off x="592106" y="6216706"/>
            <a:ext cx="536977" cy="456762"/>
          </a:xfrm>
        </p:spPr>
        <p:txBody>
          <a:bodyPr/>
          <a:lstStyle/>
          <a:p>
            <a:fld id="{7B71A368-6F16-4F47-B26D-B9BF600B5BD6}" type="slidenum">
              <a:rPr lang="en-US" smtClean="0"/>
              <a:pPr/>
              <a:t>5</a:t>
            </a:fld>
            <a:endParaRPr lang="en-US"/>
          </a:p>
        </p:txBody>
      </p:sp>
      <p:sp>
        <p:nvSpPr>
          <p:cNvPr id="4" name="TextBox 3">
            <a:extLst>
              <a:ext uri="{FF2B5EF4-FFF2-40B4-BE49-F238E27FC236}">
                <a16:creationId xmlns:a16="http://schemas.microsoft.com/office/drawing/2014/main" id="{1C79FAB3-30A5-424A-9D7E-47B6A1B225FB}"/>
              </a:ext>
            </a:extLst>
          </p:cNvPr>
          <p:cNvSpPr txBox="1"/>
          <p:nvPr/>
        </p:nvSpPr>
        <p:spPr>
          <a:xfrm>
            <a:off x="790068" y="6375584"/>
            <a:ext cx="356851" cy="369332"/>
          </a:xfrm>
          <a:prstGeom prst="rect">
            <a:avLst/>
          </a:prstGeom>
          <a:solidFill>
            <a:schemeClr val="bg1"/>
          </a:solidFill>
        </p:spPr>
        <p:txBody>
          <a:bodyPr wrap="square" rtlCol="0">
            <a:spAutoFit/>
          </a:bodyPr>
          <a:lstStyle/>
          <a:p>
            <a:endParaRPr lang="en-US"/>
          </a:p>
        </p:txBody>
      </p:sp>
      <p:sp>
        <p:nvSpPr>
          <p:cNvPr id="6" name="Rectangle 5">
            <a:extLst>
              <a:ext uri="{FF2B5EF4-FFF2-40B4-BE49-F238E27FC236}">
                <a16:creationId xmlns:a16="http://schemas.microsoft.com/office/drawing/2014/main" id="{D1031818-59FC-AE7B-BADF-D96C0565D289}"/>
              </a:ext>
            </a:extLst>
          </p:cNvPr>
          <p:cNvSpPr/>
          <p:nvPr/>
        </p:nvSpPr>
        <p:spPr>
          <a:xfrm>
            <a:off x="1014080" y="1332735"/>
            <a:ext cx="10817015" cy="3139321"/>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000"/>
              <a:t>During the mock data conversion process, UCR is going through multiple iterations of conversion with </a:t>
            </a:r>
            <a:r>
              <a:rPr lang="en-US" sz="2000" b="1"/>
              <a:t>UCR data</a:t>
            </a:r>
            <a:r>
              <a:rPr lang="en-US" sz="2000"/>
              <a:t> to fine tune the extracts and test our approach for go-live. </a:t>
            </a:r>
            <a:endParaRPr lang="en-US" sz="2000">
              <a:cs typeface="Calibri"/>
            </a:endParaRPr>
          </a:p>
          <a:p>
            <a:pPr marL="285750" indent="-285750">
              <a:buFont typeface="Arial" panose="020B0604020202020204" pitchFamily="34" charset="0"/>
              <a:buChar char="•"/>
            </a:pPr>
            <a:endParaRPr lang="en-US" sz="2000">
              <a:cs typeface="Calibri"/>
            </a:endParaRPr>
          </a:p>
          <a:p>
            <a:pPr marL="285750" indent="-285750">
              <a:buFont typeface="Arial" panose="020B0604020202020204" pitchFamily="34" charset="0"/>
              <a:buChar char="•"/>
            </a:pPr>
            <a:r>
              <a:rPr lang="en-US" sz="2000"/>
              <a:t>Test scripts are divided into 12 testing workstreams (e.g., Purchasing, Accounts Payable, Budget, General Ledger, etc.) and 713 individual test scenarios</a:t>
            </a:r>
            <a:endParaRPr lang="en-US" sz="2000">
              <a:cs typeface="Calibri"/>
            </a:endParaRPr>
          </a:p>
          <a:p>
            <a:pPr marL="285750" indent="-285750">
              <a:buFont typeface="Arial" panose="020B0604020202020204" pitchFamily="34" charset="0"/>
              <a:buChar char="•"/>
            </a:pPr>
            <a:endParaRPr lang="en-US" sz="2000">
              <a:cs typeface="Calibri"/>
            </a:endParaRPr>
          </a:p>
          <a:p>
            <a:pPr marL="285750" indent="-285750">
              <a:buFont typeface="Arial" panose="020B0604020202020204" pitchFamily="34" charset="0"/>
              <a:buChar char="•"/>
            </a:pPr>
            <a:r>
              <a:rPr lang="en-US" sz="2000"/>
              <a:t>Leads, SMEs, and SMAs are currently testing scripts to validate system functionality, refine test scripts, and remediate defects as identified before additional testers join in January 2023.</a:t>
            </a:r>
            <a:endParaRPr lang="en-US" sz="2000">
              <a:cs typeface="Calibri"/>
            </a:endParaRPr>
          </a:p>
          <a:p>
            <a:pPr marL="285750" indent="-285750">
              <a:buFont typeface="Arial" panose="020B0604020202020204" pitchFamily="34" charset="0"/>
              <a:buChar char="•"/>
            </a:pPr>
            <a:endParaRPr lang="en-US" sz="2000">
              <a:cs typeface="Calibri"/>
            </a:endParaRPr>
          </a:p>
          <a:p>
            <a:pPr marL="285750" indent="-28575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342667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CA6"/>
        </a:solidFill>
        <a:effectLst/>
      </p:bgPr>
    </p:bg>
    <p:spTree>
      <p:nvGrpSpPr>
        <p:cNvPr id="1" name=""/>
        <p:cNvGrpSpPr/>
        <p:nvPr/>
      </p:nvGrpSpPr>
      <p:grpSpPr>
        <a:xfrm>
          <a:off x="0" y="0"/>
          <a:ext cx="0" cy="0"/>
          <a:chOff x="0" y="0"/>
          <a:chExt cx="0" cy="0"/>
        </a:xfrm>
      </p:grpSpPr>
      <p:grpSp>
        <p:nvGrpSpPr>
          <p:cNvPr id="2" name="Group 2"/>
          <p:cNvGrpSpPr/>
          <p:nvPr/>
        </p:nvGrpSpPr>
        <p:grpSpPr>
          <a:xfrm>
            <a:off x="9093121" y="-1"/>
            <a:ext cx="3098879" cy="6858001"/>
            <a:chOff x="0" y="0"/>
            <a:chExt cx="1224248" cy="2737658"/>
          </a:xfrm>
        </p:grpSpPr>
        <p:sp>
          <p:nvSpPr>
            <p:cNvPr id="3" name="Freeform 3"/>
            <p:cNvSpPr/>
            <p:nvPr/>
          </p:nvSpPr>
          <p:spPr>
            <a:xfrm>
              <a:off x="0" y="0"/>
              <a:ext cx="1224248" cy="2737658"/>
            </a:xfrm>
            <a:custGeom>
              <a:avLst/>
              <a:gdLst/>
              <a:ahLst/>
              <a:cxnLst/>
              <a:rect l="l" t="t" r="r" b="b"/>
              <a:pathLst>
                <a:path w="1224248" h="2737658">
                  <a:moveTo>
                    <a:pt x="0" y="0"/>
                  </a:moveTo>
                  <a:lnTo>
                    <a:pt x="1224248" y="0"/>
                  </a:lnTo>
                  <a:lnTo>
                    <a:pt x="1224248" y="2737658"/>
                  </a:lnTo>
                  <a:lnTo>
                    <a:pt x="0" y="2737658"/>
                  </a:lnTo>
                  <a:close/>
                </a:path>
              </a:pathLst>
            </a:custGeom>
            <a:solidFill>
              <a:srgbClr val="FFB81C"/>
            </a:solidFill>
          </p:spPr>
        </p:sp>
        <p:sp>
          <p:nvSpPr>
            <p:cNvPr id="4" name="TextBox 4"/>
            <p:cNvSpPr txBox="1"/>
            <p:nvPr/>
          </p:nvSpPr>
          <p:spPr>
            <a:xfrm>
              <a:off x="0" y="-76200"/>
              <a:ext cx="812800" cy="889000"/>
            </a:xfrm>
            <a:prstGeom prst="rect">
              <a:avLst/>
            </a:prstGeom>
          </p:spPr>
          <p:txBody>
            <a:bodyPr lIns="33867" tIns="33867" rIns="33867" bIns="33867" rtlCol="0" anchor="ctr"/>
            <a:lstStyle/>
            <a:p>
              <a:pPr algn="ctr">
                <a:lnSpc>
                  <a:spcPts val="2463"/>
                </a:lnSpc>
              </a:pPr>
              <a:endParaRPr sz="1200"/>
            </a:p>
          </p:txBody>
        </p:sp>
      </p:grpSp>
      <p:pic>
        <p:nvPicPr>
          <p:cNvPr id="5" name="Picture 5"/>
          <p:cNvPicPr>
            <a:picLocks noChangeAspect="1"/>
          </p:cNvPicPr>
          <p:nvPr/>
        </p:nvPicPr>
        <p:blipFill>
          <a:blip r:embed="rId3"/>
          <a:srcRect r="1036" b="21859"/>
          <a:stretch>
            <a:fillRect/>
          </a:stretch>
        </p:blipFill>
        <p:spPr>
          <a:xfrm>
            <a:off x="7927828" y="399634"/>
            <a:ext cx="4113699" cy="2063381"/>
          </a:xfrm>
          <a:prstGeom prst="rect">
            <a:avLst/>
          </a:prstGeom>
        </p:spPr>
      </p:pic>
      <p:sp>
        <p:nvSpPr>
          <p:cNvPr id="6" name="TextBox 6"/>
          <p:cNvSpPr txBox="1"/>
          <p:nvPr/>
        </p:nvSpPr>
        <p:spPr>
          <a:xfrm>
            <a:off x="685800" y="1919614"/>
            <a:ext cx="6178557" cy="1744067"/>
          </a:xfrm>
          <a:prstGeom prst="rect">
            <a:avLst/>
          </a:prstGeom>
        </p:spPr>
        <p:txBody>
          <a:bodyPr wrap="square" lIns="0" tIns="0" rIns="0" bIns="0" rtlCol="0" anchor="t">
            <a:spAutoFit/>
          </a:bodyPr>
          <a:lstStyle/>
          <a:p>
            <a:pPr>
              <a:lnSpc>
                <a:spcPts val="2800"/>
              </a:lnSpc>
            </a:pPr>
            <a:r>
              <a:rPr lang="en-US" sz="2300">
                <a:solidFill>
                  <a:srgbClr val="FFFFFF"/>
                </a:solidFill>
              </a:rPr>
              <a:t>In support of the Impact23 program, UCR will require system integration and user acceptance testing for new systems. As a result, we are in need of units/departments to collaborate in testing.</a:t>
            </a:r>
            <a:endParaRPr lang="en-US" sz="2300">
              <a:solidFill>
                <a:srgbClr val="FFFFFF"/>
              </a:solidFill>
              <a:cs typeface="Calibri"/>
            </a:endParaRPr>
          </a:p>
          <a:p>
            <a:pPr>
              <a:lnSpc>
                <a:spcPts val="2361"/>
              </a:lnSpc>
            </a:pPr>
            <a:endParaRPr lang="en-US" sz="2066">
              <a:solidFill>
                <a:srgbClr val="FFFFFF"/>
              </a:solidFill>
              <a:latin typeface="Open Sauce"/>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2382" y="4453149"/>
            <a:ext cx="648489" cy="45961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07307" y="4368587"/>
            <a:ext cx="776463" cy="551995"/>
          </a:xfrm>
          <a:prstGeom prst="rect">
            <a:avLst/>
          </a:prstGeom>
        </p:spPr>
      </p:pic>
      <p:sp>
        <p:nvSpPr>
          <p:cNvPr id="9" name="TextBox 9"/>
          <p:cNvSpPr txBox="1"/>
          <p:nvPr/>
        </p:nvSpPr>
        <p:spPr>
          <a:xfrm>
            <a:off x="638175" y="420688"/>
            <a:ext cx="7294312" cy="974690"/>
          </a:xfrm>
          <a:prstGeom prst="rect">
            <a:avLst/>
          </a:prstGeom>
        </p:spPr>
        <p:txBody>
          <a:bodyPr lIns="0" tIns="0" rIns="0" bIns="0" rtlCol="0" anchor="t">
            <a:spAutoFit/>
          </a:bodyPr>
          <a:lstStyle/>
          <a:p>
            <a:pPr>
              <a:lnSpc>
                <a:spcPts val="3848"/>
              </a:lnSpc>
            </a:pPr>
            <a:r>
              <a:rPr lang="en-US" sz="3600" b="1">
                <a:solidFill>
                  <a:srgbClr val="FFFFFF"/>
                </a:solidFill>
              </a:rPr>
              <a:t>IMPACT23 EXTENDED</a:t>
            </a:r>
            <a:br>
              <a:rPr lang="en-US" sz="3600" b="1">
                <a:solidFill>
                  <a:srgbClr val="FFFFFF"/>
                </a:solidFill>
              </a:rPr>
            </a:br>
            <a:r>
              <a:rPr lang="en-US" sz="3600" b="1">
                <a:solidFill>
                  <a:srgbClr val="FFFFFF"/>
                </a:solidFill>
              </a:rPr>
              <a:t>TESTER NOMINATIONS</a:t>
            </a:r>
          </a:p>
        </p:txBody>
      </p:sp>
      <p:sp>
        <p:nvSpPr>
          <p:cNvPr id="10" name="TextBox 10"/>
          <p:cNvSpPr txBox="1"/>
          <p:nvPr/>
        </p:nvSpPr>
        <p:spPr>
          <a:xfrm>
            <a:off x="1269100" y="4453149"/>
            <a:ext cx="2539917" cy="327397"/>
          </a:xfrm>
          <a:prstGeom prst="rect">
            <a:avLst/>
          </a:prstGeom>
        </p:spPr>
        <p:txBody>
          <a:bodyPr wrap="square" lIns="0" tIns="0" rIns="0" bIns="0" rtlCol="0" anchor="t">
            <a:spAutoFit/>
          </a:bodyPr>
          <a:lstStyle/>
          <a:p>
            <a:pPr>
              <a:lnSpc>
                <a:spcPts val="2669"/>
              </a:lnSpc>
            </a:pPr>
            <a:r>
              <a:rPr lang="en-US" sz="2000" b="1">
                <a:solidFill>
                  <a:srgbClr val="FFFFFF"/>
                </a:solidFill>
              </a:rPr>
              <a:t>January - June 2023</a:t>
            </a:r>
          </a:p>
        </p:txBody>
      </p:sp>
      <p:sp>
        <p:nvSpPr>
          <p:cNvPr id="11" name="TextBox 11"/>
          <p:cNvSpPr txBox="1"/>
          <p:nvPr/>
        </p:nvSpPr>
        <p:spPr>
          <a:xfrm>
            <a:off x="5121999" y="4459965"/>
            <a:ext cx="2750141" cy="327397"/>
          </a:xfrm>
          <a:prstGeom prst="rect">
            <a:avLst/>
          </a:prstGeom>
        </p:spPr>
        <p:txBody>
          <a:bodyPr wrap="square" lIns="0" tIns="0" rIns="0" bIns="0" rtlCol="0" anchor="t">
            <a:spAutoFit/>
          </a:bodyPr>
          <a:lstStyle/>
          <a:p>
            <a:pPr>
              <a:lnSpc>
                <a:spcPts val="2669"/>
              </a:lnSpc>
            </a:pPr>
            <a:r>
              <a:rPr lang="en-US" sz="2000" b="1">
                <a:solidFill>
                  <a:srgbClr val="FFFFFF"/>
                </a:solidFill>
              </a:rPr>
              <a:t>July - September 2023</a:t>
            </a:r>
          </a:p>
        </p:txBody>
      </p:sp>
      <p:sp>
        <p:nvSpPr>
          <p:cNvPr id="12" name="TextBox 12"/>
          <p:cNvSpPr txBox="1"/>
          <p:nvPr/>
        </p:nvSpPr>
        <p:spPr>
          <a:xfrm>
            <a:off x="1065639" y="4929869"/>
            <a:ext cx="2617307" cy="801960"/>
          </a:xfrm>
          <a:prstGeom prst="rect">
            <a:avLst/>
          </a:prstGeom>
        </p:spPr>
        <p:txBody>
          <a:bodyPr wrap="square" lIns="0" tIns="0" rIns="0" bIns="0" rtlCol="0" anchor="t">
            <a:spAutoFit/>
          </a:bodyPr>
          <a:lstStyle/>
          <a:p>
            <a:pPr algn="ctr">
              <a:lnSpc>
                <a:spcPts val="2053"/>
              </a:lnSpc>
            </a:pPr>
            <a:r>
              <a:rPr lang="en-US">
                <a:solidFill>
                  <a:srgbClr val="FFFFFF"/>
                </a:solidFill>
              </a:rPr>
              <a:t>Extended testers will engage in testing and training activities.</a:t>
            </a:r>
          </a:p>
        </p:txBody>
      </p:sp>
      <p:sp>
        <p:nvSpPr>
          <p:cNvPr id="13" name="TextBox 13"/>
          <p:cNvSpPr txBox="1"/>
          <p:nvPr/>
        </p:nvSpPr>
        <p:spPr>
          <a:xfrm>
            <a:off x="4893630" y="4932694"/>
            <a:ext cx="2915281" cy="807913"/>
          </a:xfrm>
          <a:prstGeom prst="rect">
            <a:avLst/>
          </a:prstGeom>
        </p:spPr>
        <p:txBody>
          <a:bodyPr wrap="square" lIns="0" tIns="0" rIns="0" bIns="0" rtlCol="0" anchor="t">
            <a:spAutoFit/>
          </a:bodyPr>
          <a:lstStyle/>
          <a:p>
            <a:pPr algn="ctr">
              <a:lnSpc>
                <a:spcPts val="2053"/>
              </a:lnSpc>
            </a:pPr>
            <a:r>
              <a:rPr lang="en-US">
                <a:solidFill>
                  <a:srgbClr val="FFFFFF"/>
                </a:solidFill>
              </a:rPr>
              <a:t>Extended testers will provide operational support for their departments after go-live.</a:t>
            </a:r>
          </a:p>
        </p:txBody>
      </p:sp>
      <p:grpSp>
        <p:nvGrpSpPr>
          <p:cNvPr id="14" name="Group 14"/>
          <p:cNvGrpSpPr/>
          <p:nvPr/>
        </p:nvGrpSpPr>
        <p:grpSpPr>
          <a:xfrm>
            <a:off x="9355950" y="2985212"/>
            <a:ext cx="2769768" cy="3120921"/>
            <a:chOff x="0" y="-57149"/>
            <a:chExt cx="5539528" cy="6241841"/>
          </a:xfrm>
        </p:grpSpPr>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8828"/>
              <a:ext cx="467053" cy="40652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966976"/>
              <a:ext cx="467053" cy="406524"/>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1925124"/>
              <a:ext cx="467053" cy="406524"/>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2883272"/>
              <a:ext cx="467053" cy="406524"/>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3841420"/>
              <a:ext cx="467053" cy="40652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4" y="5757716"/>
              <a:ext cx="467053" cy="406524"/>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799568"/>
              <a:ext cx="467053" cy="406524"/>
            </a:xfrm>
            <a:prstGeom prst="rect">
              <a:avLst/>
            </a:prstGeom>
          </p:spPr>
        </p:pic>
        <p:sp>
          <p:nvSpPr>
            <p:cNvPr id="22" name="TextBox 22"/>
            <p:cNvSpPr txBox="1"/>
            <p:nvPr/>
          </p:nvSpPr>
          <p:spPr>
            <a:xfrm>
              <a:off x="664844" y="-57149"/>
              <a:ext cx="2571328" cy="492956"/>
            </a:xfrm>
            <a:prstGeom prst="rect">
              <a:avLst/>
            </a:prstGeom>
          </p:spPr>
          <p:txBody>
            <a:bodyPr lIns="0" tIns="0" rIns="0" bIns="0" rtlCol="0" anchor="t">
              <a:spAutoFit/>
            </a:bodyPr>
            <a:lstStyle/>
            <a:p>
              <a:pPr>
                <a:lnSpc>
                  <a:spcPts val="1960"/>
                </a:lnSpc>
              </a:pPr>
              <a:r>
                <a:rPr lang="en-US" sz="1600" b="1">
                  <a:solidFill>
                    <a:srgbClr val="003DA5"/>
                  </a:solidFill>
                </a:rPr>
                <a:t>Oracle Budget</a:t>
              </a:r>
            </a:p>
          </p:txBody>
        </p:sp>
        <p:sp>
          <p:nvSpPr>
            <p:cNvPr id="23" name="TextBox 23"/>
            <p:cNvSpPr txBox="1"/>
            <p:nvPr/>
          </p:nvSpPr>
          <p:spPr>
            <a:xfrm>
              <a:off x="664844" y="900999"/>
              <a:ext cx="3064088" cy="492956"/>
            </a:xfrm>
            <a:prstGeom prst="rect">
              <a:avLst/>
            </a:prstGeom>
          </p:spPr>
          <p:txBody>
            <a:bodyPr lIns="0" tIns="0" rIns="0" bIns="0" rtlCol="0" anchor="t">
              <a:spAutoFit/>
            </a:bodyPr>
            <a:lstStyle/>
            <a:p>
              <a:pPr>
                <a:lnSpc>
                  <a:spcPts val="1960"/>
                </a:lnSpc>
              </a:pPr>
              <a:r>
                <a:rPr lang="en-US" sz="1600" b="1">
                  <a:solidFill>
                    <a:srgbClr val="003DA5"/>
                  </a:solidFill>
                </a:rPr>
                <a:t>Oracle Financials</a:t>
              </a:r>
            </a:p>
          </p:txBody>
        </p:sp>
        <p:sp>
          <p:nvSpPr>
            <p:cNvPr id="24" name="TextBox 24"/>
            <p:cNvSpPr txBox="1"/>
            <p:nvPr/>
          </p:nvSpPr>
          <p:spPr>
            <a:xfrm>
              <a:off x="664844" y="1859147"/>
              <a:ext cx="4738158" cy="492956"/>
            </a:xfrm>
            <a:prstGeom prst="rect">
              <a:avLst/>
            </a:prstGeom>
          </p:spPr>
          <p:txBody>
            <a:bodyPr lIns="0" tIns="0" rIns="0" bIns="0" rtlCol="0" anchor="t">
              <a:spAutoFit/>
            </a:bodyPr>
            <a:lstStyle/>
            <a:p>
              <a:pPr>
                <a:lnSpc>
                  <a:spcPts val="1960"/>
                </a:lnSpc>
              </a:pPr>
              <a:r>
                <a:rPr lang="en-US" sz="1600" b="1">
                  <a:solidFill>
                    <a:srgbClr val="003DA5"/>
                  </a:solidFill>
                </a:rPr>
                <a:t>Kuali Sponsored Programs</a:t>
              </a:r>
            </a:p>
          </p:txBody>
        </p:sp>
        <p:sp>
          <p:nvSpPr>
            <p:cNvPr id="25" name="TextBox 25"/>
            <p:cNvSpPr txBox="1"/>
            <p:nvPr/>
          </p:nvSpPr>
          <p:spPr>
            <a:xfrm>
              <a:off x="664844" y="2817295"/>
              <a:ext cx="4874684" cy="492956"/>
            </a:xfrm>
            <a:prstGeom prst="rect">
              <a:avLst/>
            </a:prstGeom>
          </p:spPr>
          <p:txBody>
            <a:bodyPr lIns="0" tIns="0" rIns="0" bIns="0" rtlCol="0" anchor="t">
              <a:spAutoFit/>
            </a:bodyPr>
            <a:lstStyle/>
            <a:p>
              <a:pPr>
                <a:lnSpc>
                  <a:spcPts val="1960"/>
                </a:lnSpc>
              </a:pPr>
              <a:r>
                <a:rPr lang="en-US" sz="1600" b="1">
                  <a:solidFill>
                    <a:srgbClr val="003DA5"/>
                  </a:solidFill>
                </a:rPr>
                <a:t>Concur Travel and Expense</a:t>
              </a:r>
            </a:p>
          </p:txBody>
        </p:sp>
        <p:sp>
          <p:nvSpPr>
            <p:cNvPr id="26" name="TextBox 26"/>
            <p:cNvSpPr txBox="1"/>
            <p:nvPr/>
          </p:nvSpPr>
          <p:spPr>
            <a:xfrm>
              <a:off x="664844" y="3775440"/>
              <a:ext cx="3825524" cy="492956"/>
            </a:xfrm>
            <a:prstGeom prst="rect">
              <a:avLst/>
            </a:prstGeom>
          </p:spPr>
          <p:txBody>
            <a:bodyPr lIns="0" tIns="0" rIns="0" bIns="0" rtlCol="0" anchor="t">
              <a:spAutoFit/>
            </a:bodyPr>
            <a:lstStyle/>
            <a:p>
              <a:pPr>
                <a:lnSpc>
                  <a:spcPts val="1960"/>
                </a:lnSpc>
              </a:pPr>
              <a:r>
                <a:rPr lang="en-US" sz="1600" b="1">
                  <a:solidFill>
                    <a:srgbClr val="003DA5"/>
                  </a:solidFill>
                </a:rPr>
                <a:t>Boundary Systems </a:t>
              </a:r>
            </a:p>
          </p:txBody>
        </p:sp>
        <p:sp>
          <p:nvSpPr>
            <p:cNvPr id="27" name="TextBox 27"/>
            <p:cNvSpPr txBox="1"/>
            <p:nvPr/>
          </p:nvSpPr>
          <p:spPr>
            <a:xfrm>
              <a:off x="664844" y="5691736"/>
              <a:ext cx="3117638" cy="492956"/>
            </a:xfrm>
            <a:prstGeom prst="rect">
              <a:avLst/>
            </a:prstGeom>
          </p:spPr>
          <p:txBody>
            <a:bodyPr lIns="0" tIns="0" rIns="0" bIns="0" rtlCol="0" anchor="t">
              <a:spAutoFit/>
            </a:bodyPr>
            <a:lstStyle/>
            <a:p>
              <a:pPr>
                <a:lnSpc>
                  <a:spcPts val="1960"/>
                </a:lnSpc>
              </a:pPr>
              <a:r>
                <a:rPr lang="en-US" sz="1600" b="1">
                  <a:solidFill>
                    <a:srgbClr val="003DA5"/>
                  </a:solidFill>
                </a:rPr>
                <a:t>Financial Reports</a:t>
              </a:r>
            </a:p>
          </p:txBody>
        </p:sp>
        <p:sp>
          <p:nvSpPr>
            <p:cNvPr id="28" name="TextBox 28"/>
            <p:cNvSpPr txBox="1"/>
            <p:nvPr/>
          </p:nvSpPr>
          <p:spPr>
            <a:xfrm>
              <a:off x="664844" y="4733588"/>
              <a:ext cx="3825524" cy="492956"/>
            </a:xfrm>
            <a:prstGeom prst="rect">
              <a:avLst/>
            </a:prstGeom>
          </p:spPr>
          <p:txBody>
            <a:bodyPr lIns="0" tIns="0" rIns="0" bIns="0" rtlCol="0" anchor="t">
              <a:spAutoFit/>
            </a:bodyPr>
            <a:lstStyle/>
            <a:p>
              <a:pPr>
                <a:lnSpc>
                  <a:spcPts val="1960"/>
                </a:lnSpc>
              </a:pPr>
              <a:r>
                <a:rPr lang="en-US" sz="1600" b="1">
                  <a:solidFill>
                    <a:srgbClr val="003DA5"/>
                  </a:solidFill>
                </a:rPr>
                <a:t>UCPath COA Tools</a:t>
              </a:r>
            </a:p>
          </p:txBody>
        </p:sp>
      </p:grpSp>
      <p:grpSp>
        <p:nvGrpSpPr>
          <p:cNvPr id="29" name="Group 29"/>
          <p:cNvGrpSpPr/>
          <p:nvPr/>
        </p:nvGrpSpPr>
        <p:grpSpPr>
          <a:xfrm>
            <a:off x="9093121" y="2200633"/>
            <a:ext cx="2964330" cy="524763"/>
            <a:chOff x="0" y="0"/>
            <a:chExt cx="5557219" cy="1049525"/>
          </a:xfrm>
        </p:grpSpPr>
        <p:grpSp>
          <p:nvGrpSpPr>
            <p:cNvPr id="30" name="Group 30"/>
            <p:cNvGrpSpPr/>
            <p:nvPr/>
          </p:nvGrpSpPr>
          <p:grpSpPr>
            <a:xfrm>
              <a:off x="0" y="0"/>
              <a:ext cx="5527369" cy="1049525"/>
              <a:chOff x="0" y="0"/>
              <a:chExt cx="1091826" cy="207314"/>
            </a:xfrm>
          </p:grpSpPr>
          <p:sp>
            <p:nvSpPr>
              <p:cNvPr id="31" name="Freeform 31"/>
              <p:cNvSpPr/>
              <p:nvPr/>
            </p:nvSpPr>
            <p:spPr>
              <a:xfrm>
                <a:off x="0" y="0"/>
                <a:ext cx="1091826" cy="207314"/>
              </a:xfrm>
              <a:custGeom>
                <a:avLst/>
                <a:gdLst/>
                <a:ahLst/>
                <a:cxnLst/>
                <a:rect l="l" t="t" r="r" b="b"/>
                <a:pathLst>
                  <a:path w="1091826" h="207314">
                    <a:moveTo>
                      <a:pt x="0" y="0"/>
                    </a:moveTo>
                    <a:lnTo>
                      <a:pt x="1091826" y="0"/>
                    </a:lnTo>
                    <a:lnTo>
                      <a:pt x="1091826" y="207314"/>
                    </a:lnTo>
                    <a:lnTo>
                      <a:pt x="0" y="207314"/>
                    </a:lnTo>
                    <a:close/>
                  </a:path>
                </a:pathLst>
              </a:custGeom>
              <a:solidFill>
                <a:srgbClr val="C4C4C0"/>
              </a:solidFill>
            </p:spPr>
          </p:sp>
          <p:sp>
            <p:nvSpPr>
              <p:cNvPr id="32" name="TextBox 32"/>
              <p:cNvSpPr txBox="1"/>
              <p:nvPr/>
            </p:nvSpPr>
            <p:spPr>
              <a:xfrm>
                <a:off x="0" y="-57150"/>
                <a:ext cx="812800" cy="869950"/>
              </a:xfrm>
              <a:prstGeom prst="rect">
                <a:avLst/>
              </a:prstGeom>
            </p:spPr>
            <p:txBody>
              <a:bodyPr lIns="33867" tIns="33867" rIns="33867" bIns="33867" rtlCol="0" anchor="ctr"/>
              <a:lstStyle/>
              <a:p>
                <a:pPr algn="ctr">
                  <a:lnSpc>
                    <a:spcPts val="1960"/>
                  </a:lnSpc>
                </a:pPr>
                <a:endParaRPr sz="1200"/>
              </a:p>
            </p:txBody>
          </p:sp>
        </p:grpSp>
        <p:sp>
          <p:nvSpPr>
            <p:cNvPr id="33" name="TextBox 33"/>
            <p:cNvSpPr txBox="1"/>
            <p:nvPr/>
          </p:nvSpPr>
          <p:spPr>
            <a:xfrm>
              <a:off x="29851" y="201878"/>
              <a:ext cx="5527368" cy="692497"/>
            </a:xfrm>
            <a:prstGeom prst="rect">
              <a:avLst/>
            </a:prstGeom>
          </p:spPr>
          <p:txBody>
            <a:bodyPr wrap="square" lIns="0" tIns="0" rIns="0" bIns="0" rtlCol="0" anchor="t">
              <a:spAutoFit/>
            </a:bodyPr>
            <a:lstStyle/>
            <a:p>
              <a:pPr algn="ctr">
                <a:lnSpc>
                  <a:spcPts val="2669"/>
                </a:lnSpc>
              </a:pPr>
              <a:r>
                <a:rPr lang="en-US" sz="2400" b="1">
                  <a:solidFill>
                    <a:srgbClr val="003DA5"/>
                  </a:solidFill>
                </a:rPr>
                <a:t>New Systems &amp; Tools</a:t>
              </a:r>
              <a:endParaRPr lang="en-US" sz="2400" b="1">
                <a:solidFill>
                  <a:srgbClr val="003DA5"/>
                </a:solidFill>
                <a:cs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283" y="258648"/>
            <a:ext cx="10022286" cy="557784"/>
          </a:xfrm>
        </p:spPr>
        <p:txBody>
          <a:bodyPr/>
          <a:lstStyle/>
          <a:p>
            <a:r>
              <a:rPr lang="en-US"/>
              <a:t>Nomination Process &amp; Timeline </a:t>
            </a:r>
            <a:endParaRPr lang="en-US">
              <a:cs typeface="Calibri"/>
            </a:endParaRPr>
          </a:p>
        </p:txBody>
      </p:sp>
      <p:sp>
        <p:nvSpPr>
          <p:cNvPr id="4" name="Slide Number Placeholder 4">
            <a:extLst>
              <a:ext uri="{FF2B5EF4-FFF2-40B4-BE49-F238E27FC236}">
                <a16:creationId xmlns:a16="http://schemas.microsoft.com/office/drawing/2014/main" id="{2CE3AABA-40A8-4F3D-A9FE-8515DAB5FB79}"/>
              </a:ext>
            </a:extLst>
          </p:cNvPr>
          <p:cNvSpPr>
            <a:spLocks noGrp="1"/>
          </p:cNvSpPr>
          <p:nvPr>
            <p:ph type="sldNum" sz="quarter" idx="12"/>
          </p:nvPr>
        </p:nvSpPr>
        <p:spPr>
          <a:xfrm>
            <a:off x="-3522" y="6264494"/>
            <a:ext cx="536977" cy="456762"/>
          </a:xfrm>
        </p:spPr>
        <p:txBody>
          <a:bodyPr/>
          <a:lstStyle/>
          <a:p>
            <a:fld id="{7B71A368-6F16-4F47-B26D-B9BF600B5BD6}" type="slidenum">
              <a:rPr lang="en-US" smtClean="0"/>
              <a:pPr/>
              <a:t>7</a:t>
            </a:fld>
            <a:endParaRPr lang="en-US"/>
          </a:p>
        </p:txBody>
      </p:sp>
      <p:cxnSp>
        <p:nvCxnSpPr>
          <p:cNvPr id="17" name="Straight Connector 16">
            <a:extLst>
              <a:ext uri="{FF2B5EF4-FFF2-40B4-BE49-F238E27FC236}">
                <a16:creationId xmlns:a16="http://schemas.microsoft.com/office/drawing/2014/main" id="{EE9BCBC9-CD19-4296-8EEE-A4333AFCB56A}"/>
              </a:ext>
            </a:extLst>
          </p:cNvPr>
          <p:cNvCxnSpPr/>
          <p:nvPr/>
        </p:nvCxnSpPr>
        <p:spPr>
          <a:xfrm>
            <a:off x="1249700" y="923421"/>
            <a:ext cx="2996829"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3" name="Rectangle 2">
            <a:extLst>
              <a:ext uri="{FF2B5EF4-FFF2-40B4-BE49-F238E27FC236}">
                <a16:creationId xmlns:a16="http://schemas.microsoft.com/office/drawing/2014/main" id="{26F7885F-1C5A-47CD-9C0C-6C3015D68CF6}"/>
              </a:ext>
            </a:extLst>
          </p:cNvPr>
          <p:cNvSpPr/>
          <p:nvPr/>
        </p:nvSpPr>
        <p:spPr>
          <a:xfrm>
            <a:off x="1020080" y="1134735"/>
            <a:ext cx="10817015" cy="535531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b="1">
                <a:solidFill>
                  <a:srgbClr val="003CA6"/>
                </a:solidFill>
              </a:rPr>
              <a:t>10/31/2022 – 11/16/2022</a:t>
            </a:r>
            <a:br>
              <a:rPr lang="en-US">
                <a:highlight>
                  <a:srgbClr val="003CA6"/>
                </a:highlight>
              </a:rPr>
            </a:br>
            <a:r>
              <a:rPr lang="en-US" sz="1600"/>
              <a:t>Extended Tester Nomination Form available to CFAOs during this time. CFAOs will coordinate with units/departments to identify and nominate a mix of transactors, approvers, and faculty (esp. faculty with C&amp;G) to participate in testing.</a:t>
            </a:r>
            <a:endParaRPr lang="en-US"/>
          </a:p>
          <a:p>
            <a:pPr lvl="1"/>
            <a:endParaRPr lang="en-US"/>
          </a:p>
          <a:p>
            <a:pPr marL="285750" indent="-285750">
              <a:buFont typeface="Arial" panose="020B0604020202020204" pitchFamily="34" charset="0"/>
              <a:buChar char="•"/>
            </a:pPr>
            <a:r>
              <a:rPr lang="en-US" b="1">
                <a:solidFill>
                  <a:srgbClr val="003CA6"/>
                </a:solidFill>
              </a:rPr>
              <a:t>11/7/2022 – 11/16/2022</a:t>
            </a:r>
            <a:br>
              <a:rPr lang="en-US" b="1">
                <a:highlight>
                  <a:srgbClr val="003CA6"/>
                </a:highlight>
              </a:rPr>
            </a:br>
            <a:r>
              <a:rPr lang="en-US" sz="1600"/>
              <a:t>Individual Tester Nomination Form is available to the campus until Wednesday, November 16 End of Day. </a:t>
            </a:r>
            <a:br>
              <a:rPr lang="en-US" sz="1600"/>
            </a:br>
            <a:endParaRPr lang="en-US"/>
          </a:p>
          <a:p>
            <a:pPr marL="285750" indent="-285750">
              <a:buFont typeface="Arial" panose="020B0604020202020204" pitchFamily="34" charset="0"/>
              <a:buChar char="•"/>
            </a:pPr>
            <a:r>
              <a:rPr lang="en-US" b="1">
                <a:solidFill>
                  <a:srgbClr val="003CA6"/>
                </a:solidFill>
              </a:rPr>
              <a:t>11/16/2022 – 11/21/2022</a:t>
            </a:r>
            <a:br>
              <a:rPr lang="en-US" b="1"/>
            </a:br>
            <a:r>
              <a:rPr lang="en-US" sz="1600"/>
              <a:t>The Functional PMT and Workgroup Leads will review nomination forms starting 11/18/2022, share with CFAOs, and determine which nominees to present to the Steering Committee for confirmation.</a:t>
            </a:r>
            <a:br>
              <a:rPr lang="en-US" sz="1600"/>
            </a:br>
            <a:endParaRPr lang="en-US"/>
          </a:p>
          <a:p>
            <a:pPr marL="285750" indent="-285750">
              <a:buFont typeface="Arial" panose="020B0604020202020204" pitchFamily="34" charset="0"/>
              <a:buChar char="•"/>
            </a:pPr>
            <a:r>
              <a:rPr lang="en-US" b="1">
                <a:solidFill>
                  <a:srgbClr val="003CA6"/>
                </a:solidFill>
              </a:rPr>
              <a:t>12/6/2022</a:t>
            </a:r>
            <a:br>
              <a:rPr lang="en-US" b="1">
                <a:solidFill>
                  <a:srgbClr val="003CA6"/>
                </a:solidFill>
              </a:rPr>
            </a:br>
            <a:r>
              <a:rPr lang="en-US" sz="1600"/>
              <a:t>The Impact23 Steering Committee will review and confirm selected testers</a:t>
            </a:r>
            <a:r>
              <a:rPr lang="en-US" sz="1600">
                <a:solidFill>
                  <a:srgbClr val="000000"/>
                </a:solidFill>
              </a:rPr>
              <a:t>.</a:t>
            </a:r>
            <a:r>
              <a:rPr lang="en-US">
                <a:solidFill>
                  <a:srgbClr val="003CA6"/>
                </a:solidFill>
              </a:rPr>
              <a:t> </a:t>
            </a:r>
            <a:br>
              <a:rPr lang="en-US"/>
            </a:br>
            <a:endParaRPr lang="en-US" sz="1600">
              <a:cs typeface="Calibri" panose="020F0502020204030204"/>
            </a:endParaRPr>
          </a:p>
          <a:p>
            <a:pPr marL="285750" lvl="0" indent="-285750">
              <a:buFont typeface="Arial" panose="020B0604020202020204" pitchFamily="34" charset="0"/>
              <a:buChar char="•"/>
            </a:pPr>
            <a:r>
              <a:rPr lang="en-US" b="1">
                <a:solidFill>
                  <a:srgbClr val="003CA6"/>
                </a:solidFill>
              </a:rPr>
              <a:t>12/07/2022 – 12/16/2022</a:t>
            </a:r>
            <a:br>
              <a:rPr lang="en-US" b="1"/>
            </a:br>
            <a:r>
              <a:rPr lang="en-US" sz="1600"/>
              <a:t>Confirmed testers will be notified during this timeframe of selection. Testers can begin coordinating their availability with supervisor/department for the coming months. </a:t>
            </a:r>
            <a:r>
              <a:rPr lang="en-US" sz="1600" i="1"/>
              <a:t>Note: Training will be provided to selected testers in Dec/Jan).</a:t>
            </a:r>
            <a:br>
              <a:rPr lang="en-US" i="1"/>
            </a:br>
            <a:endParaRPr lang="en-US"/>
          </a:p>
          <a:p>
            <a:pPr marL="285750" indent="-285750">
              <a:buFont typeface="Arial" panose="020B0604020202020204" pitchFamily="34" charset="0"/>
              <a:buChar char="•"/>
            </a:pPr>
            <a:r>
              <a:rPr lang="en-US" b="1">
                <a:solidFill>
                  <a:srgbClr val="003CA6"/>
                </a:solidFill>
              </a:rPr>
              <a:t>January 2023</a:t>
            </a:r>
            <a:br>
              <a:rPr lang="en-US" b="1"/>
            </a:br>
            <a:r>
              <a:rPr lang="en-US" sz="1600"/>
              <a:t>Most testers will begin participating in the Impact23 SIT2 testing cycle beginning January 2023!</a:t>
            </a:r>
            <a:endParaRPr lang="en-US"/>
          </a:p>
        </p:txBody>
      </p:sp>
    </p:spTree>
    <p:extLst>
      <p:ext uri="{BB962C8B-B14F-4D97-AF65-F5344CB8AC3E}">
        <p14:creationId xmlns:p14="http://schemas.microsoft.com/office/powerpoint/2010/main" val="18347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E2B55-20D2-411C-845E-2D244848E06B}"/>
              </a:ext>
            </a:extLst>
          </p:cNvPr>
          <p:cNvSpPr txBox="1"/>
          <p:nvPr/>
        </p:nvSpPr>
        <p:spPr>
          <a:xfrm>
            <a:off x="603411" y="1835624"/>
            <a:ext cx="4285397" cy="2859206"/>
          </a:xfrm>
          <a:prstGeom prst="rect">
            <a:avLst/>
          </a:prstGeom>
          <a:solidFill>
            <a:srgbClr val="009CDE"/>
          </a:solidFill>
        </p:spPr>
        <p:txBody>
          <a:bodyPr wrap="square" rtlCol="0">
            <a:spAutoFit/>
          </a:bodyPr>
          <a:lstStyle/>
          <a:p>
            <a:endParaRPr lang="en-US"/>
          </a:p>
        </p:txBody>
      </p:sp>
      <p:sp>
        <p:nvSpPr>
          <p:cNvPr id="6" name="Rectangle 5">
            <a:extLst>
              <a:ext uri="{FF2B5EF4-FFF2-40B4-BE49-F238E27FC236}">
                <a16:creationId xmlns:a16="http://schemas.microsoft.com/office/drawing/2014/main" id="{9BCB2E5C-8E85-4780-B5A8-46FAC8963DFA}"/>
              </a:ext>
            </a:extLst>
          </p:cNvPr>
          <p:cNvSpPr/>
          <p:nvPr/>
        </p:nvSpPr>
        <p:spPr>
          <a:xfrm>
            <a:off x="113345" y="0"/>
            <a:ext cx="5497643" cy="6858000"/>
          </a:xfrm>
          <a:prstGeom prst="rect">
            <a:avLst/>
          </a:prstGeom>
          <a:solidFill>
            <a:srgbClr val="003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BA9574-B105-4B53-8B5D-F61A0C7DBAE9}"/>
              </a:ext>
            </a:extLst>
          </p:cNvPr>
          <p:cNvSpPr/>
          <p:nvPr/>
        </p:nvSpPr>
        <p:spPr>
          <a:xfrm>
            <a:off x="5613816" y="0"/>
            <a:ext cx="90564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D0527D-1061-44F2-B513-8A4D3D626A73}"/>
              </a:ext>
            </a:extLst>
          </p:cNvPr>
          <p:cNvSpPr>
            <a:spLocks noGrp="1"/>
          </p:cNvSpPr>
          <p:nvPr>
            <p:ph type="sldNum" sz="quarter" idx="10"/>
          </p:nvPr>
        </p:nvSpPr>
        <p:spPr/>
        <p:txBody>
          <a:bodyPr/>
          <a:lstStyle/>
          <a:p>
            <a:fld id="{7B71A368-6F16-4F47-B26D-B9BF600B5BD6}" type="slidenum">
              <a:rPr lang="en-US" smtClean="0"/>
              <a:pPr/>
              <a:t>8</a:t>
            </a:fld>
            <a:endParaRPr lang="en-US"/>
          </a:p>
        </p:txBody>
      </p:sp>
      <p:cxnSp>
        <p:nvCxnSpPr>
          <p:cNvPr id="9" name="Straight Connector 8">
            <a:extLst>
              <a:ext uri="{FF2B5EF4-FFF2-40B4-BE49-F238E27FC236}">
                <a16:creationId xmlns:a16="http://schemas.microsoft.com/office/drawing/2014/main" id="{3227A1BB-4559-448D-8BED-951DE97116A8}"/>
              </a:ext>
            </a:extLst>
          </p:cNvPr>
          <p:cNvCxnSpPr/>
          <p:nvPr/>
        </p:nvCxnSpPr>
        <p:spPr>
          <a:xfrm>
            <a:off x="613842" y="3781175"/>
            <a:ext cx="3200400"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4F938C76-A102-432C-AD3D-1761B0EAF4C8}"/>
              </a:ext>
            </a:extLst>
          </p:cNvPr>
          <p:cNvPicPr>
            <a:picLocks noChangeAspect="1"/>
          </p:cNvPicPr>
          <p:nvPr/>
        </p:nvPicPr>
        <p:blipFill rotWithShape="1">
          <a:blip r:embed="rId3">
            <a:extLst>
              <a:ext uri="{28A0092B-C50C-407E-A947-70E740481C1C}">
                <a14:useLocalDpi xmlns:a14="http://schemas.microsoft.com/office/drawing/2010/main" val="0"/>
              </a:ext>
            </a:extLst>
          </a:blip>
          <a:srcRect l="27628"/>
          <a:stretch/>
        </p:blipFill>
        <p:spPr>
          <a:xfrm>
            <a:off x="6519460" y="0"/>
            <a:ext cx="6052209" cy="6858000"/>
          </a:xfrm>
          <a:prstGeom prst="rect">
            <a:avLst/>
          </a:prstGeom>
        </p:spPr>
      </p:pic>
      <p:sp>
        <p:nvSpPr>
          <p:cNvPr id="10" name="Title 9">
            <a:extLst>
              <a:ext uri="{FF2B5EF4-FFF2-40B4-BE49-F238E27FC236}">
                <a16:creationId xmlns:a16="http://schemas.microsoft.com/office/drawing/2014/main" id="{E022B09E-8623-4BBC-B835-749500560718}"/>
              </a:ext>
            </a:extLst>
          </p:cNvPr>
          <p:cNvSpPr>
            <a:spLocks noGrp="1"/>
          </p:cNvSpPr>
          <p:nvPr>
            <p:ph type="title"/>
          </p:nvPr>
        </p:nvSpPr>
        <p:spPr>
          <a:xfrm>
            <a:off x="0" y="2280016"/>
            <a:ext cx="5600165" cy="1501159"/>
          </a:xfrm>
        </p:spPr>
        <p:txBody>
          <a:bodyPr>
            <a:normAutofit/>
          </a:bodyPr>
          <a:lstStyle/>
          <a:p>
            <a:r>
              <a:rPr lang="en-US" sz="3600" b="0"/>
              <a:t>     UC Oracle </a:t>
            </a:r>
            <a:br>
              <a:rPr lang="en-US" sz="3600" b="0"/>
            </a:br>
            <a:r>
              <a:rPr lang="en-US" sz="3600" b="0"/>
              <a:t>     Mini-Summit</a:t>
            </a:r>
          </a:p>
        </p:txBody>
      </p:sp>
      <p:pic>
        <p:nvPicPr>
          <p:cNvPr id="2" name="Picture 2" descr="Graphical user interface, text&#10;&#10;Description automatically generated">
            <a:extLst>
              <a:ext uri="{FF2B5EF4-FFF2-40B4-BE49-F238E27FC236}">
                <a16:creationId xmlns:a16="http://schemas.microsoft.com/office/drawing/2014/main" id="{70B0495A-40E2-85F2-C03D-2EA2E4724E14}"/>
              </a:ext>
            </a:extLst>
          </p:cNvPr>
          <p:cNvPicPr>
            <a:picLocks noChangeAspect="1"/>
          </p:cNvPicPr>
          <p:nvPr/>
        </p:nvPicPr>
        <p:blipFill>
          <a:blip r:embed="rId4"/>
          <a:stretch>
            <a:fillRect/>
          </a:stretch>
        </p:blipFill>
        <p:spPr>
          <a:xfrm>
            <a:off x="519693" y="5015975"/>
            <a:ext cx="3445200" cy="1049120"/>
          </a:xfrm>
          <a:prstGeom prst="rect">
            <a:avLst/>
          </a:prstGeom>
        </p:spPr>
      </p:pic>
    </p:spTree>
    <p:extLst>
      <p:ext uri="{BB962C8B-B14F-4D97-AF65-F5344CB8AC3E}">
        <p14:creationId xmlns:p14="http://schemas.microsoft.com/office/powerpoint/2010/main" val="3674527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6A78E-B986-43E1-9146-76F1006EECF4}"/>
              </a:ext>
            </a:extLst>
          </p:cNvPr>
          <p:cNvSpPr>
            <a:spLocks noGrp="1"/>
          </p:cNvSpPr>
          <p:nvPr>
            <p:ph type="sldNum" sz="quarter" idx="10"/>
          </p:nvPr>
        </p:nvSpPr>
        <p:spPr>
          <a:xfrm>
            <a:off x="194441" y="6423372"/>
            <a:ext cx="643759" cy="456762"/>
          </a:xfrm>
        </p:spPr>
        <p:txBody>
          <a:bodyPr/>
          <a:lstStyle/>
          <a:p>
            <a:fld id="{7B71A368-6F16-4F47-B26D-B9BF600B5BD6}" type="slidenum">
              <a:rPr lang="en-US" smtClean="0"/>
              <a:pPr/>
              <a:t>9</a:t>
            </a:fld>
            <a:endParaRPr lang="en-US"/>
          </a:p>
        </p:txBody>
      </p:sp>
      <p:sp>
        <p:nvSpPr>
          <p:cNvPr id="3" name="Title 2">
            <a:extLst>
              <a:ext uri="{FF2B5EF4-FFF2-40B4-BE49-F238E27FC236}">
                <a16:creationId xmlns:a16="http://schemas.microsoft.com/office/drawing/2014/main" id="{9FE847E0-3DD4-48C5-A7CB-7D850EF7634A}"/>
              </a:ext>
            </a:extLst>
          </p:cNvPr>
          <p:cNvSpPr>
            <a:spLocks noGrp="1"/>
          </p:cNvSpPr>
          <p:nvPr>
            <p:ph type="title"/>
          </p:nvPr>
        </p:nvSpPr>
        <p:spPr>
          <a:xfrm>
            <a:off x="194441" y="42770"/>
            <a:ext cx="10109901" cy="652425"/>
          </a:xfrm>
        </p:spPr>
        <p:txBody>
          <a:bodyPr/>
          <a:lstStyle/>
          <a:p>
            <a:r>
              <a:rPr lang="en-US" b="1">
                <a:latin typeface="+mn-lt"/>
              </a:rPr>
              <a:t>UC Oracle Mini-Summit</a:t>
            </a:r>
          </a:p>
        </p:txBody>
      </p:sp>
      <p:sp>
        <p:nvSpPr>
          <p:cNvPr id="14" name="Rectangle 13">
            <a:extLst>
              <a:ext uri="{FF2B5EF4-FFF2-40B4-BE49-F238E27FC236}">
                <a16:creationId xmlns:a16="http://schemas.microsoft.com/office/drawing/2014/main" id="{9F696E9D-9B40-47A8-B490-3DE258CF2ABC}"/>
              </a:ext>
            </a:extLst>
          </p:cNvPr>
          <p:cNvSpPr/>
          <p:nvPr/>
        </p:nvSpPr>
        <p:spPr>
          <a:xfrm>
            <a:off x="587268" y="1368333"/>
            <a:ext cx="5684881" cy="4862870"/>
          </a:xfrm>
          <a:prstGeom prst="rect">
            <a:avLst/>
          </a:prstGeom>
        </p:spPr>
        <p:txBody>
          <a:bodyPr wrap="square" lIns="91440" tIns="45720" rIns="91440" bIns="45720" anchor="t">
            <a:spAutoFit/>
          </a:bodyPr>
          <a:lstStyle/>
          <a:p>
            <a:pPr>
              <a:buSzPct val="122000"/>
            </a:pPr>
            <a:r>
              <a:rPr lang="en-US" sz="2000" b="1">
                <a:solidFill>
                  <a:srgbClr val="003CA6"/>
                </a:solidFill>
              </a:rPr>
              <a:t>Purpose: </a:t>
            </a:r>
            <a:r>
              <a:rPr lang="en-US"/>
              <a:t>UC employees to discuss lessons learned and network with colleagues managing Oracle Financials Cloud. The impetus for this event was a Spring 2022 meeting of UC CFOs where the need for more campus collaboration and networking on OFC implementations was recognized.</a:t>
            </a:r>
            <a:br>
              <a:rPr lang="en-US"/>
            </a:br>
            <a:br>
              <a:rPr lang="en-US"/>
            </a:br>
            <a:r>
              <a:rPr lang="en-US" b="1">
                <a:solidFill>
                  <a:srgbClr val="003CA6"/>
                </a:solidFill>
              </a:rPr>
              <a:t>Goal: </a:t>
            </a:r>
            <a:r>
              <a:rPr lang="en-US"/>
              <a:t>The goal of the OFC Mini-Summit is to create a space where locations that have already implemented OFC can share their experiences and lessons learned, and locations that are in the process of implementing can ask questions and learn from each other.</a:t>
            </a:r>
          </a:p>
          <a:p>
            <a:pPr>
              <a:buSzPct val="122000"/>
            </a:pPr>
            <a:endParaRPr lang="en-US"/>
          </a:p>
          <a:p>
            <a:pPr>
              <a:buSzPct val="122000"/>
            </a:pPr>
            <a:r>
              <a:rPr lang="en-US" b="1">
                <a:solidFill>
                  <a:srgbClr val="003CA6"/>
                </a:solidFill>
              </a:rPr>
              <a:t>Attendees: </a:t>
            </a:r>
            <a:r>
              <a:rPr lang="en-US"/>
              <a:t>Since UC campuses vary in size, organizational structures, and stage of implementation and stabilization, the planning committee asked each location to select up to ~15 attendees to represent their location. </a:t>
            </a:r>
          </a:p>
          <a:p>
            <a:pPr>
              <a:buSzPct val="122000"/>
            </a:pPr>
            <a:endParaRPr lang="en-US" sz="2000" b="1"/>
          </a:p>
        </p:txBody>
      </p:sp>
      <p:pic>
        <p:nvPicPr>
          <p:cNvPr id="4" name="Picture 3">
            <a:extLst>
              <a:ext uri="{FF2B5EF4-FFF2-40B4-BE49-F238E27FC236}">
                <a16:creationId xmlns:a16="http://schemas.microsoft.com/office/drawing/2014/main" id="{D45C4C90-3C17-438D-98F9-F76164E161FC}"/>
              </a:ext>
            </a:extLst>
          </p:cNvPr>
          <p:cNvPicPr>
            <a:picLocks noChangeAspect="1"/>
          </p:cNvPicPr>
          <p:nvPr/>
        </p:nvPicPr>
        <p:blipFill>
          <a:blip r:embed="rId4"/>
          <a:stretch>
            <a:fillRect/>
          </a:stretch>
        </p:blipFill>
        <p:spPr>
          <a:xfrm>
            <a:off x="7083777" y="2035226"/>
            <a:ext cx="4520955" cy="3494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587696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151F354695149A179AA9F026FF411" ma:contentTypeVersion="18" ma:contentTypeDescription="Create a new document." ma:contentTypeScope="" ma:versionID="a860f44bc583f49334adce70fec8a044">
  <xsd:schema xmlns:xsd="http://www.w3.org/2001/XMLSchema" xmlns:xs="http://www.w3.org/2001/XMLSchema" xmlns:p="http://schemas.microsoft.com/office/2006/metadata/properties" xmlns:ns2="96ecda57-008f-4939-8551-c7e38ae5d01c" xmlns:ns3="1ef5145b-5bf3-4811-b5af-fa16fa74f0cb" targetNamespace="http://schemas.microsoft.com/office/2006/metadata/properties" ma:root="true" ma:fieldsID="368994c472707f7de57b18eaa3316352" ns2:_="" ns3:_="">
    <xsd:import namespace="96ecda57-008f-4939-8551-c7e38ae5d01c"/>
    <xsd:import namespace="1ef5145b-5bf3-4811-b5af-fa16fa74f0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Reviewe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cda57-008f-4939-8551-c7e38ae5d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Reviewed" ma:index="21" nillable="true" ma:displayName="Reviewed" ma:default="0" ma:description="Reviewed by ITS and work begun on extract." ma:format="Dropdown" ma:internalName="Reviewed">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f5145b-5bf3-4811-b5af-fa16fa74f0c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646767-d359-4fb9-a001-c1fb1801a537}" ma:internalName="TaxCatchAll" ma:showField="CatchAllData" ma:web="1ef5145b-5bf3-4811-b5af-fa16fa74f0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ed xmlns="96ecda57-008f-4939-8551-c7e38ae5d01c">false</Reviewed>
    <TaxCatchAll xmlns="1ef5145b-5bf3-4811-b5af-fa16fa74f0cb" xsi:nil="true"/>
    <lcf76f155ced4ddcb4097134ff3c332f xmlns="96ecda57-008f-4939-8551-c7e38ae5d0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C54FFB-48BD-4922-8F45-6BC43C5850B0}">
  <ds:schemaRefs>
    <ds:schemaRef ds:uri="1ef5145b-5bf3-4811-b5af-fa16fa74f0cb"/>
    <ds:schemaRef ds:uri="96ecda57-008f-4939-8551-c7e38ae5d0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BBB2AA-C244-4F00-B56E-12676416E5A2}">
  <ds:schemaRefs>
    <ds:schemaRef ds:uri="http://schemas.microsoft.com/sharepoint/v3/contenttype/forms"/>
  </ds:schemaRefs>
</ds:datastoreItem>
</file>

<file path=customXml/itemProps3.xml><?xml version="1.0" encoding="utf-8"?>
<ds:datastoreItem xmlns:ds="http://schemas.openxmlformats.org/officeDocument/2006/customXml" ds:itemID="{1D6817AC-213B-402A-839A-B32CBCF3F1A5}">
  <ds:schemaRefs>
    <ds:schemaRef ds:uri="1ef5145b-5bf3-4811-b5af-fa16fa74f0cb"/>
    <ds:schemaRef ds:uri="96ecda57-008f-4939-8551-c7e38ae5d0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Impact23 User  Group Meeting </vt:lpstr>
      <vt:lpstr>Agenda</vt:lpstr>
      <vt:lpstr>Modernizing UC Riverside's Financial Systems</vt:lpstr>
      <vt:lpstr>Testing Cycles &amp; Timeline</vt:lpstr>
      <vt:lpstr>System Integration Testing </vt:lpstr>
      <vt:lpstr>PowerPoint Presentation</vt:lpstr>
      <vt:lpstr>Nomination Process &amp; Timeline </vt:lpstr>
      <vt:lpstr>     UC Oracle       Mini-Summit</vt:lpstr>
      <vt:lpstr>UC Oracle Mini-Summit</vt:lpstr>
      <vt:lpstr>Oracle Mini-Summit Key Takeaways</vt:lpstr>
      <vt:lpstr>Faculty Collaboration  &amp; Feedback</vt:lpstr>
      <vt:lpstr>Faculty Collaboration &amp; Feedback</vt:lpstr>
      <vt:lpstr>Faculty Collaboration &amp; Feedback</vt:lpstr>
      <vt:lpstr>UCPath  Financial Tools</vt:lpstr>
      <vt:lpstr>UCPath Financial Tools - ServiceLink</vt:lpstr>
      <vt:lpstr>UCPath Financial Tools – CoA Update</vt:lpstr>
      <vt:lpstr>University Cards</vt:lpstr>
      <vt:lpstr>Travel &amp; Entertainment Card (T&amp;E Card)</vt:lpstr>
      <vt:lpstr>Procurement Card (PCard)</vt:lpstr>
      <vt:lpstr>Communication  &amp; Training</vt:lpstr>
      <vt:lpstr>PowerPoint Presentation</vt:lpstr>
      <vt:lpstr>Upcoming Training &amp; Support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Shannon Virgil</dc:creator>
  <cp:revision>3</cp:revision>
  <dcterms:created xsi:type="dcterms:W3CDTF">2021-12-06T02:22:47Z</dcterms:created>
  <dcterms:modified xsi:type="dcterms:W3CDTF">2022-11-22T18:18:33Z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0x010100630151F354695149A179AA9F026FF411</vt:lpwstr>
  </property>
  <property fmtid="{D5CDD505-2E9C-101B-9397-08002B2CF9AE}" pid="3" name="MSIP_Label_ea60d57e-af5b-4752-ac57-3e4f28ca11dc_Enabled">
    <vt:lpwstr>true</vt:lpwstr>
  </property>
  <property fmtid="{D5CDD505-2E9C-101B-9397-08002B2CF9AE}" pid="4" name="MSIP_Label_ea60d57e-af5b-4752-ac57-3e4f28ca11dc_SetDate">
    <vt:lpwstr>2021-12-15T22:42:54Z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5b11e262-776f-4bd6-ac66-a407f17a97de</vt:lpwstr>
  </property>
  <property fmtid="{D5CDD505-2E9C-101B-9397-08002B2CF9AE}" pid="9" name="MSIP_Label_ea60d57e-af5b-4752-ac57-3e4f28ca11dc_ContentBits">
    <vt:lpwstr>0</vt:lpwstr>
  </property>
  <property fmtid="{D5CDD505-2E9C-101B-9397-08002B2CF9AE}" pid="10" name="MediaServiceImageTags">
    <vt:lpwstr/>
  </property>
</Properties>
</file>